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62" r:id="rId3"/>
    <p:sldId id="302" r:id="rId4"/>
    <p:sldId id="286" r:id="rId5"/>
    <p:sldId id="287" r:id="rId6"/>
    <p:sldId id="291" r:id="rId7"/>
    <p:sldId id="293" r:id="rId8"/>
    <p:sldId id="294" r:id="rId9"/>
    <p:sldId id="279" r:id="rId10"/>
    <p:sldId id="298" r:id="rId11"/>
    <p:sldId id="301" r:id="rId12"/>
    <p:sldId id="281" r:id="rId13"/>
    <p:sldId id="285" r:id="rId1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166CF"/>
    <a:srgbClr val="0F5494"/>
    <a:srgbClr val="FFD624"/>
    <a:srgbClr val="3E6FD2"/>
    <a:srgbClr val="2D5EC1"/>
    <a:srgbClr val="BDDEFF"/>
    <a:srgbClr val="99CCFF"/>
    <a:srgbClr val="8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701" autoAdjust="0"/>
  </p:normalViewPr>
  <p:slideViewPr>
    <p:cSldViewPr>
      <p:cViewPr>
        <p:scale>
          <a:sx n="66" d="100"/>
          <a:sy n="66" d="100"/>
        </p:scale>
        <p:origin x="-118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0D52067-6D9A-4383-A9D6-B6BEC70E2B6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23524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B46B7A1-7D5E-4966-8C37-7023A1A1DEB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6665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166CD-DA0F-4876-8C98-0FB0544A2CE9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6C02D-5E1A-4E33-AD64-35D687901C14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8F7D3-4E35-4F61-9423-7ECEFD3FDD65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EC9BF8-20F8-43C0-A389-AFD55ADB44DD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5E868-8873-4FF6-9D4E-04405CF9CCB3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ea typeface="MS PGothic"/>
              <a:cs typeface="MS PGothic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D66145-C0E5-45EE-82F4-BB27AFBD8CC7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72D7B-E7F4-46E8-865D-66E2B791822B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E945FE-61C4-4E8E-92BB-FACAE21EFFB1}" type="slidenum">
              <a:rPr lang="en-GB" sz="1200" b="0">
                <a:solidFill>
                  <a:schemeClr val="tx1"/>
                </a:solidFill>
                <a:latin typeface="Arial" charset="0"/>
              </a:rPr>
              <a:pPr algn="r"/>
              <a:t>4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5F360D-8DC5-4C5E-93DC-EBD29F1DB28F}" type="slidenum">
              <a:rPr lang="en-GB" sz="1200" b="0">
                <a:solidFill>
                  <a:schemeClr val="tx1"/>
                </a:solidFill>
                <a:latin typeface="Arial" charset="0"/>
              </a:rPr>
              <a:pPr algn="r"/>
              <a:t>5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591CB89-8EA9-4C4E-B0B0-EA14DCF502DD}" type="slidenum">
              <a:rPr lang="en-GB" sz="1200" b="0">
                <a:solidFill>
                  <a:schemeClr val="tx1"/>
                </a:solidFill>
                <a:latin typeface="Arial" charset="0"/>
              </a:rPr>
              <a:pPr algn="r"/>
              <a:t>6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31B044-AC87-4E07-878C-6269C8903632}" type="slidenum">
              <a:rPr lang="en-GB" sz="1200" b="0">
                <a:solidFill>
                  <a:schemeClr val="tx1"/>
                </a:solidFill>
                <a:latin typeface="Arial" charset="0"/>
              </a:rPr>
              <a:pPr algn="r"/>
              <a:t>7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A7BD69-B858-4E79-B8EA-E9A536AFECBB}" type="slidenum">
              <a:rPr lang="en-GB" sz="1200" b="0">
                <a:solidFill>
                  <a:schemeClr val="tx1"/>
                </a:solidFill>
                <a:latin typeface="Arial" charset="0"/>
              </a:rPr>
              <a:pPr algn="r"/>
              <a:t>8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0974D1-9FEA-4FA1-81EA-4A70DB23ABDD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E4DF776-FE07-4DEF-8B7B-F74AE7168CCC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82404-1573-480F-82B1-732D5D5D4C9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D07A9-A359-424B-ACF6-E187D0BE694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4D71A-E8B9-4CFE-A7C9-77D161C9E83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0E2D3-20F4-4461-9804-1117E1CB79F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AF3DB-1090-479A-92F7-C0A21D0795E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6296B-D42A-4294-8158-BDAED0E7CE6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6BF0E-9E2B-4298-A917-4F7D1BDDE58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1558-5FBA-4686-A80B-84FA55D7203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17234-84C7-43E9-A12B-58F49C7676B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851DA-1525-4BC7-A498-293E2BB7E9D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EC08C65-FDC1-4557-9F47-2D8ABF8C6A5D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inforegi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371475" y="4508500"/>
            <a:ext cx="8578850" cy="1152525"/>
          </a:xfrm>
        </p:spPr>
        <p:txBody>
          <a:bodyPr/>
          <a:lstStyle/>
          <a:p>
            <a:pPr algn="ctr"/>
            <a:r>
              <a:rPr lang="fr-BE" sz="3200" i="1" smtClean="0"/>
              <a:t>PRIORITIES FOR THE FUTURE</a:t>
            </a:r>
          </a:p>
          <a:p>
            <a:endParaRPr lang="en-GB" smtClean="0"/>
          </a:p>
        </p:txBody>
      </p:sp>
      <p:sp>
        <p:nvSpPr>
          <p:cNvPr id="15362" name="Rectangle 5"/>
          <p:cNvSpPr txBox="1">
            <a:spLocks noChangeArrowheads="1"/>
          </p:cNvSpPr>
          <p:nvPr/>
        </p:nvSpPr>
        <p:spPr bwMode="auto">
          <a:xfrm>
            <a:off x="4173538" y="3213100"/>
            <a:ext cx="47767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8775"/>
            <a:r>
              <a:rPr lang="fr-BE" sz="2800"/>
              <a:t>2 SEAS PROGRAMME</a:t>
            </a:r>
            <a:endParaRPr lang="en-GB" sz="2800"/>
          </a:p>
        </p:txBody>
      </p:sp>
      <p:sp>
        <p:nvSpPr>
          <p:cNvPr id="15363" name="Rectangle 6"/>
          <p:cNvSpPr txBox="1">
            <a:spLocks noChangeArrowheads="1"/>
          </p:cNvSpPr>
          <p:nvPr/>
        </p:nvSpPr>
        <p:spPr bwMode="auto">
          <a:xfrm>
            <a:off x="4186238" y="2139950"/>
            <a:ext cx="4751387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r>
              <a:rPr lang="fr-BE" sz="3000">
                <a:solidFill>
                  <a:schemeClr val="bg1"/>
                </a:solidFill>
              </a:rPr>
              <a:t>CROSS-BORDER COOPERATION</a:t>
            </a:r>
            <a:endParaRPr lang="en-GB" sz="3000">
              <a:solidFill>
                <a:schemeClr val="bg1"/>
              </a:solidFill>
            </a:endParaRPr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5324475" y="5948363"/>
            <a:ext cx="3571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algn="r">
              <a:spcBef>
                <a:spcPct val="50000"/>
              </a:spcBef>
            </a:pPr>
            <a:r>
              <a:rPr lang="en-GB" sz="1400" dirty="0">
                <a:solidFill>
                  <a:schemeClr val="bg1"/>
                </a:solidFill>
              </a:rPr>
              <a:t>Maria Jose Doval </a:t>
            </a:r>
            <a:r>
              <a:rPr lang="en-GB" sz="1400" dirty="0" err="1" smtClean="0">
                <a:solidFill>
                  <a:schemeClr val="bg1"/>
                </a:solidFill>
              </a:rPr>
              <a:t>Tedin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7543063" y="6265183"/>
            <a:ext cx="1438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>
              <a:spcBef>
                <a:spcPct val="50000"/>
              </a:spcBef>
            </a:pPr>
            <a:r>
              <a:rPr lang="fr-BE" sz="1200">
                <a:solidFill>
                  <a:schemeClr val="bg1"/>
                </a:solidFill>
              </a:rPr>
              <a:t>15.03.2013</a:t>
            </a:r>
            <a:endParaRPr lang="en-GB" sz="1200">
              <a:solidFill>
                <a:schemeClr val="bg1"/>
              </a:solidFill>
            </a:endParaRPr>
          </a:p>
        </p:txBody>
      </p:sp>
      <p:pic>
        <p:nvPicPr>
          <p:cNvPr id="15366" name="Imagen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989138"/>
            <a:ext cx="22669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pPr marL="342900" indent="-342900"/>
            <a:r>
              <a:rPr lang="en-GB" sz="2400" smtClean="0"/>
              <a:t>E.- Reinforcing the Performance Orientation</a:t>
            </a:r>
            <a:r>
              <a:rPr lang="en-GB" sz="2200" smtClean="0"/>
              <a:t/>
            </a:r>
            <a:br>
              <a:rPr lang="en-GB" sz="2200" smtClean="0"/>
            </a:br>
            <a:endParaRPr lang="en-GB" smtClean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68313" y="2205038"/>
            <a:ext cx="8496300" cy="3633787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dirty="0" smtClean="0"/>
              <a:t>Specific Milestones: </a:t>
            </a:r>
            <a:r>
              <a:rPr lang="en-GB" sz="2000" dirty="0">
                <a:solidFill>
                  <a:schemeClr val="tx1"/>
                </a:solidFill>
              </a:rPr>
              <a:t>A</a:t>
            </a:r>
            <a:r>
              <a:rPr lang="en-GB" sz="2000" dirty="0" smtClean="0">
                <a:solidFill>
                  <a:schemeClr val="tx1"/>
                </a:solidFill>
              </a:rPr>
              <a:t>ssess implementation progress</a:t>
            </a:r>
          </a:p>
          <a:p>
            <a:pPr>
              <a:buFontTx/>
              <a:buChar char="•"/>
            </a:pPr>
            <a:r>
              <a:rPr lang="en-GB" dirty="0" smtClean="0"/>
              <a:t>Milestones 2016:</a:t>
            </a:r>
          </a:p>
          <a:p>
            <a:pPr lvl="1">
              <a:buFont typeface="Wingdings" pitchFamily="2" charset="2"/>
              <a:buChar char="ü"/>
            </a:pPr>
            <a:r>
              <a:rPr lang="en-GB" b="0" dirty="0" smtClean="0">
                <a:solidFill>
                  <a:schemeClr val="tx1"/>
                </a:solidFill>
              </a:rPr>
              <a:t>Financial Indicators</a:t>
            </a:r>
          </a:p>
          <a:p>
            <a:pPr lvl="1">
              <a:buFont typeface="Wingdings" pitchFamily="2" charset="2"/>
              <a:buChar char="ü"/>
            </a:pPr>
            <a:r>
              <a:rPr lang="en-GB" b="0" dirty="0" smtClean="0">
                <a:solidFill>
                  <a:schemeClr val="tx1"/>
                </a:solidFill>
              </a:rPr>
              <a:t>Input Indicators</a:t>
            </a:r>
          </a:p>
          <a:p>
            <a:pPr>
              <a:buFontTx/>
              <a:buChar char="•"/>
            </a:pPr>
            <a:r>
              <a:rPr lang="en-GB" dirty="0" smtClean="0"/>
              <a:t>Milestones 2018 </a:t>
            </a:r>
          </a:p>
          <a:p>
            <a:pPr lvl="1">
              <a:buFont typeface="Wingdings" pitchFamily="2" charset="2"/>
              <a:buChar char="ü"/>
            </a:pPr>
            <a:r>
              <a:rPr lang="en-GB" b="0" dirty="0" smtClean="0">
                <a:solidFill>
                  <a:schemeClr val="tx1"/>
                </a:solidFill>
              </a:rPr>
              <a:t>Financial Indicators</a:t>
            </a:r>
          </a:p>
          <a:p>
            <a:pPr lvl="1">
              <a:buFont typeface="Wingdings" pitchFamily="2" charset="2"/>
              <a:buChar char="ü"/>
            </a:pPr>
            <a:r>
              <a:rPr lang="en-GB" b="0" dirty="0" smtClean="0">
                <a:solidFill>
                  <a:schemeClr val="tx1"/>
                </a:solidFill>
              </a:rPr>
              <a:t>Input Indicators</a:t>
            </a:r>
          </a:p>
          <a:p>
            <a:pPr lvl="1">
              <a:buFont typeface="Wingdings" pitchFamily="2" charset="2"/>
              <a:buChar char="ü"/>
            </a:pPr>
            <a:r>
              <a:rPr lang="en-GB" b="0" dirty="0" smtClean="0">
                <a:solidFill>
                  <a:schemeClr val="tx1"/>
                </a:solidFill>
              </a:rPr>
              <a:t>Result Indicators when relevant</a:t>
            </a:r>
          </a:p>
          <a:p>
            <a:pPr>
              <a:buFontTx/>
              <a:buChar char="•"/>
            </a:pPr>
            <a:r>
              <a:rPr lang="en-GB" dirty="0" smtClean="0"/>
              <a:t>Performance review in 2017 &amp;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79388" y="1555750"/>
            <a:ext cx="8785225" cy="936625"/>
          </a:xfrm>
        </p:spPr>
        <p:txBody>
          <a:bodyPr/>
          <a:lstStyle/>
          <a:p>
            <a:pPr marL="342900" indent="-342900" algn="ctr"/>
            <a:r>
              <a:rPr lang="en-GB" sz="2400" smtClean="0"/>
              <a:t>F. Improving Implementation Process: </a:t>
            </a:r>
            <a:br>
              <a:rPr lang="en-GB" sz="2400" smtClean="0"/>
            </a:br>
            <a:r>
              <a:rPr lang="en-GB" sz="2400" smtClean="0"/>
              <a:t>How can the achievement of the intended results be facilitated?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250825" y="2781300"/>
            <a:ext cx="8424863" cy="36004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Steer project selection process towards the intended results</a:t>
            </a:r>
          </a:p>
          <a:p>
            <a:pPr lvl="1">
              <a:buFont typeface="Wingdings" pitchFamily="2" charset="2"/>
              <a:buChar char="ü"/>
            </a:pPr>
            <a:r>
              <a:rPr lang="en-US" b="0" dirty="0" smtClean="0">
                <a:solidFill>
                  <a:schemeClr val="tx1"/>
                </a:solidFill>
              </a:rPr>
              <a:t>Criteria oriented to ensure cooperation added value and contribution to </a:t>
            </a:r>
            <a:r>
              <a:rPr lang="en-US" b="0" dirty="0" err="1" smtClean="0">
                <a:solidFill>
                  <a:schemeClr val="tx1"/>
                </a:solidFill>
              </a:rPr>
              <a:t>Programme</a:t>
            </a:r>
            <a:r>
              <a:rPr lang="en-US" b="0" dirty="0" smtClean="0">
                <a:solidFill>
                  <a:schemeClr val="tx1"/>
                </a:solidFill>
              </a:rPr>
              <a:t> objectives and results</a:t>
            </a:r>
          </a:p>
          <a:p>
            <a:pPr lvl="1">
              <a:buFont typeface="Wingdings" pitchFamily="2" charset="2"/>
              <a:buChar char="ü"/>
            </a:pPr>
            <a:r>
              <a:rPr lang="en-US" b="0" dirty="0" smtClean="0">
                <a:solidFill>
                  <a:schemeClr val="tx1"/>
                </a:solidFill>
              </a:rPr>
              <a:t>Targeted calls/ Strategic projects (top-down)</a:t>
            </a:r>
          </a:p>
          <a:p>
            <a:pPr>
              <a:buFontTx/>
              <a:buChar char="•"/>
            </a:pPr>
            <a:r>
              <a:rPr lang="en-US" dirty="0" smtClean="0"/>
              <a:t>Simplify procedures</a:t>
            </a:r>
          </a:p>
          <a:p>
            <a:pPr>
              <a:buFontTx/>
              <a:buChar char="•"/>
            </a:pPr>
            <a:r>
              <a:rPr lang="en-US" dirty="0" smtClean="0"/>
              <a:t>Facilitate the contact/communication among current and potential beneficiaries.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395288" y="1557338"/>
            <a:ext cx="8229600" cy="574675"/>
          </a:xfrm>
        </p:spPr>
        <p:txBody>
          <a:bodyPr/>
          <a:lstStyle/>
          <a:p>
            <a:r>
              <a:rPr lang="en-GB" smtClean="0"/>
              <a:t>3. Main Messages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62363" y="2432605"/>
            <a:ext cx="8556329" cy="3317873"/>
          </a:xfrm>
          <a:noFill/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just">
              <a:buFontTx/>
              <a:buChar char="•"/>
            </a:pPr>
            <a:r>
              <a:rPr lang="en-GB" dirty="0" smtClean="0"/>
              <a:t>Strategic Programming</a:t>
            </a:r>
          </a:p>
          <a:p>
            <a:pPr algn="just">
              <a:buFontTx/>
              <a:buChar char="•"/>
            </a:pPr>
            <a:r>
              <a:rPr lang="en-GB" dirty="0" smtClean="0"/>
              <a:t>Thematic Concentration </a:t>
            </a:r>
          </a:p>
          <a:p>
            <a:pPr algn="just">
              <a:buFontTx/>
              <a:buChar char="•"/>
            </a:pPr>
            <a:r>
              <a:rPr lang="en-GB" dirty="0" smtClean="0"/>
              <a:t>Result-driven Intervention logic </a:t>
            </a:r>
          </a:p>
          <a:p>
            <a:pPr algn="just">
              <a:buFontTx/>
              <a:buChar char="•"/>
            </a:pPr>
            <a:r>
              <a:rPr lang="en-GB" dirty="0" smtClean="0"/>
              <a:t>Performance Orientation</a:t>
            </a:r>
          </a:p>
          <a:p>
            <a:pPr algn="just">
              <a:buFontTx/>
              <a:buChar char="•"/>
            </a:pPr>
            <a:r>
              <a:rPr lang="en-GB" dirty="0" smtClean="0"/>
              <a:t>Improved implementation Process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GB" sz="1800" b="0" dirty="0" smtClean="0">
                <a:solidFill>
                  <a:schemeClr val="tx1"/>
                </a:solidFill>
              </a:rPr>
              <a:t>Project selection process: Cooperation added value/contribution to results</a:t>
            </a:r>
          </a:p>
          <a:p>
            <a:pPr lvl="1" algn="just">
              <a:buFont typeface="Wingdings" pitchFamily="2" charset="2"/>
              <a:buChar char="ü"/>
            </a:pPr>
            <a:r>
              <a:rPr lang="en-GB" sz="1800" b="0" dirty="0" smtClean="0">
                <a:solidFill>
                  <a:schemeClr val="tx1"/>
                </a:solidFill>
              </a:rPr>
              <a:t>Simplify procedures/facilitate networking</a:t>
            </a:r>
            <a:endParaRPr lang="en-GB" sz="1800" b="0" dirty="0" smtClean="0"/>
          </a:p>
          <a:p>
            <a:pPr lvl="1" algn="just">
              <a:buClrTx/>
              <a:buFontTx/>
              <a:buNone/>
            </a:pPr>
            <a:endParaRPr lang="en-GB" sz="1800" b="0" dirty="0" smtClean="0"/>
          </a:p>
          <a:p>
            <a:pPr lvl="1" algn="just"/>
            <a:endParaRPr lang="en-GB" sz="2200" dirty="0" smtClean="0"/>
          </a:p>
          <a:p>
            <a:pPr lvl="1" algn="just"/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2"/>
          <p:cNvSpPr>
            <a:spLocks noGrp="1"/>
          </p:cNvSpPr>
          <p:nvPr>
            <p:ph idx="1"/>
          </p:nvPr>
        </p:nvSpPr>
        <p:spPr>
          <a:xfrm>
            <a:off x="395288" y="1844675"/>
            <a:ext cx="8229600" cy="4138613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GB" sz="2000" dirty="0" smtClean="0"/>
          </a:p>
          <a:p>
            <a:pPr marL="0" indent="0" algn="ctr">
              <a:buFontTx/>
              <a:buNone/>
            </a:pPr>
            <a:r>
              <a:rPr lang="en-GB" sz="2800" b="1" dirty="0" smtClean="0"/>
              <a:t>Thank you very much</a:t>
            </a:r>
          </a:p>
          <a:p>
            <a:pPr marL="0" indent="0" algn="ctr">
              <a:buFontTx/>
              <a:buNone/>
            </a:pPr>
            <a:endParaRPr lang="en-GB" sz="2800" b="1" dirty="0" smtClean="0"/>
          </a:p>
          <a:p>
            <a:pPr marL="0" indent="0" algn="ctr">
              <a:buFontTx/>
              <a:buNone/>
            </a:pPr>
            <a:endParaRPr lang="en-GB" sz="2000" dirty="0" smtClean="0"/>
          </a:p>
          <a:p>
            <a:pPr marL="0" indent="0" algn="ctr">
              <a:buFontTx/>
              <a:buNone/>
            </a:pPr>
            <a:endParaRPr lang="en-GB" sz="2000" dirty="0" smtClean="0"/>
          </a:p>
          <a:p>
            <a:pPr marL="0" indent="0" algn="ctr">
              <a:buFontTx/>
              <a:buNone/>
            </a:pPr>
            <a:endParaRPr lang="en-GB" sz="2000" dirty="0" smtClean="0"/>
          </a:p>
          <a:p>
            <a:pPr marL="0" indent="0" algn="ctr">
              <a:buFontTx/>
              <a:buNone/>
            </a:pPr>
            <a:endParaRPr lang="en-GB" sz="2000" dirty="0" smtClean="0"/>
          </a:p>
          <a:p>
            <a:pPr marL="0" indent="0" algn="r">
              <a:buFontTx/>
              <a:buNone/>
            </a:pPr>
            <a:endParaRPr lang="en-GB" sz="1600" dirty="0" smtClean="0"/>
          </a:p>
          <a:p>
            <a:pPr marL="0" indent="0" algn="r">
              <a:buFontTx/>
              <a:buNone/>
            </a:pPr>
            <a:r>
              <a:rPr lang="en-GB" sz="1600" dirty="0" smtClean="0"/>
              <a:t>Maria Jose Doval </a:t>
            </a:r>
            <a:r>
              <a:rPr lang="en-GB" sz="1600" dirty="0" err="1" smtClean="0"/>
              <a:t>Tedin</a:t>
            </a:r>
            <a:endParaRPr lang="en-GB" sz="1600" dirty="0" smtClean="0"/>
          </a:p>
          <a:p>
            <a:pPr marL="0" indent="0" algn="r">
              <a:buFontTx/>
              <a:buNone/>
            </a:pPr>
            <a:r>
              <a:rPr lang="fr-FR" sz="1600" i="1" dirty="0" smtClean="0"/>
              <a:t>			</a:t>
            </a:r>
            <a:r>
              <a:rPr lang="en-GB" sz="1600" dirty="0" smtClean="0"/>
              <a:t>Directorate-General </a:t>
            </a:r>
            <a:r>
              <a:rPr lang="en-GB" sz="1600" dirty="0"/>
              <a:t>for Regional and Urban Policy</a:t>
            </a:r>
            <a:endParaRPr lang="en-GB" sz="1600" dirty="0" smtClean="0"/>
          </a:p>
          <a:p>
            <a:pPr marL="0" indent="0" algn="r">
              <a:buFontTx/>
              <a:buNone/>
            </a:pPr>
            <a:r>
              <a:rPr lang="pt-PT" sz="1600" i="1" dirty="0" smtClean="0"/>
              <a:t>European </a:t>
            </a:r>
            <a:r>
              <a:rPr lang="pt-PT" sz="1600" i="1" dirty="0" err="1" smtClean="0"/>
              <a:t>cross-border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cooperation</a:t>
            </a:r>
            <a:r>
              <a:rPr lang="pt-PT" sz="1600" i="1" dirty="0" smtClean="0"/>
              <a:t> </a:t>
            </a:r>
            <a:r>
              <a:rPr lang="pt-PT" sz="1600" i="1" dirty="0" err="1" smtClean="0"/>
              <a:t>unit</a:t>
            </a:r>
            <a:endParaRPr lang="pt-PT" sz="1600" i="1" dirty="0" smtClean="0"/>
          </a:p>
          <a:p>
            <a:pPr marL="0" indent="0" algn="r">
              <a:buNone/>
            </a:pPr>
            <a:r>
              <a:rPr lang="nl-NL" sz="1600" dirty="0"/>
              <a:t>REGIO website: </a:t>
            </a:r>
            <a:r>
              <a:rPr lang="nl-NL" sz="1600" u="sng" dirty="0">
                <a:hlinkClick r:id="rId3"/>
              </a:rPr>
              <a:t>http://ec.europa.eu/inforegio</a:t>
            </a:r>
            <a:endParaRPr lang="en-GB" sz="1600" dirty="0"/>
          </a:p>
          <a:p>
            <a:pPr marL="0" indent="0" algn="r">
              <a:buFontTx/>
              <a:buNone/>
            </a:pPr>
            <a:endParaRPr lang="en-GB" sz="1600" dirty="0" smtClean="0"/>
          </a:p>
          <a:p>
            <a:pPr marL="0" indent="0" algn="ctr">
              <a:buFontTx/>
              <a:buNone/>
            </a:pPr>
            <a:endParaRPr lang="en-GB" sz="2000" dirty="0" smtClean="0"/>
          </a:p>
          <a:p>
            <a:pPr marL="0" indent="0" algn="ctr">
              <a:buFontTx/>
              <a:buNone/>
            </a:pPr>
            <a:endParaRPr lang="en-GB" sz="2000" dirty="0" smtClean="0"/>
          </a:p>
        </p:txBody>
      </p:sp>
      <p:pic>
        <p:nvPicPr>
          <p:cNvPr id="44034" name="Imagen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2781300"/>
            <a:ext cx="22669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0088" y="3175000"/>
            <a:ext cx="2141537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r>
              <a:rPr lang="en-GB" sz="3200" smtClean="0"/>
              <a:t>Content: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39750" y="2636838"/>
            <a:ext cx="7920038" cy="3168650"/>
          </a:xfrm>
        </p:spPr>
        <p:txBody>
          <a:bodyPr/>
          <a:lstStyle/>
          <a:p>
            <a:pPr marL="457200" indent="-457200" algn="just">
              <a:spcAft>
                <a:spcPts val="1000"/>
              </a:spcAft>
              <a:buFontTx/>
              <a:buAutoNum type="arabicPeriod"/>
            </a:pPr>
            <a:r>
              <a:rPr lang="en-GB" sz="2600" b="1" dirty="0" smtClean="0"/>
              <a:t>ETC in EC Legislative Proposal 2014-2020</a:t>
            </a:r>
          </a:p>
          <a:p>
            <a:pPr marL="457200" indent="-457200" algn="just">
              <a:spcAft>
                <a:spcPts val="1000"/>
              </a:spcAft>
              <a:buFontTx/>
              <a:buAutoNum type="arabicPeriod"/>
            </a:pPr>
            <a:r>
              <a:rPr lang="en-GB" sz="2600" b="1" dirty="0" smtClean="0"/>
              <a:t>Programming</a:t>
            </a:r>
            <a:r>
              <a:rPr lang="en-GB" sz="2600" dirty="0" smtClean="0"/>
              <a:t>: How to succeed in designing an </a:t>
            </a:r>
            <a:r>
              <a:rPr lang="en-GB" sz="2600" dirty="0" smtClean="0"/>
              <a:t>European Territorial Cooperation Operational Programme </a:t>
            </a:r>
            <a:r>
              <a:rPr lang="en-GB" sz="2600" dirty="0" smtClean="0"/>
              <a:t>that can effectively &amp; efficiently contribute to create growth and jobs?</a:t>
            </a:r>
          </a:p>
          <a:p>
            <a:pPr marL="457200" indent="-457200" algn="just">
              <a:spcAft>
                <a:spcPts val="1000"/>
              </a:spcAft>
              <a:buFontTx/>
              <a:buAutoNum type="arabicPeriod"/>
            </a:pPr>
            <a:r>
              <a:rPr lang="en-GB" sz="2600" b="1" dirty="0" smtClean="0"/>
              <a:t>Main Messages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r>
              <a:rPr lang="en-GB" sz="2500" smtClean="0"/>
              <a:t>1. ETC in EC Legislative Proposal 2014-2020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539750" y="2349500"/>
            <a:ext cx="7920038" cy="395922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spcAft>
                <a:spcPts val="1000"/>
              </a:spcAft>
              <a:buFontTx/>
              <a:buNone/>
            </a:pPr>
            <a:r>
              <a:rPr lang="en-GB" sz="2200" b="1" i="1" u="sng" smtClean="0"/>
              <a:t>European Territorial Cooperation (ETC):</a:t>
            </a:r>
          </a:p>
          <a:p>
            <a:pPr marL="0" indent="0" algn="just">
              <a:spcAft>
                <a:spcPts val="1000"/>
              </a:spcAft>
              <a:buFontTx/>
              <a:buChar char="•"/>
            </a:pPr>
            <a:r>
              <a:rPr lang="en-GB" sz="2200" i="1" smtClean="0"/>
              <a:t>Key paper of ETC for the future Cohesion Policy: One of the two goals of this policy</a:t>
            </a:r>
          </a:p>
          <a:p>
            <a:pPr marL="0" indent="0" algn="just">
              <a:spcAft>
                <a:spcPts val="1000"/>
              </a:spcAft>
              <a:buFontTx/>
              <a:buChar char="•"/>
            </a:pPr>
            <a:r>
              <a:rPr lang="en-GB" sz="2200" i="1" smtClean="0"/>
              <a:t>Key role in achieving Europe 2020 Strategy objectives: smart, sustainable, inclusive growth</a:t>
            </a:r>
          </a:p>
          <a:p>
            <a:pPr lvl="1" algn="ctr">
              <a:spcAft>
                <a:spcPts val="1000"/>
              </a:spcAft>
              <a:buFont typeface="Wingdings" pitchFamily="2" charset="2"/>
              <a:buChar char="ü"/>
            </a:pPr>
            <a:r>
              <a:rPr lang="en-GB" sz="1800" i="1" smtClean="0">
                <a:solidFill>
                  <a:schemeClr val="tx1"/>
                </a:solidFill>
              </a:rPr>
              <a:t>How? </a:t>
            </a:r>
            <a:r>
              <a:rPr lang="en-GB" sz="1800" b="0" i="1" smtClean="0">
                <a:solidFill>
                  <a:schemeClr val="tx1"/>
                </a:solidFill>
              </a:rPr>
              <a:t>Borders: No longer barriers but opportunities to promote growth </a:t>
            </a:r>
            <a:endParaRPr lang="en-GB" sz="1800" b="0" smtClean="0">
              <a:solidFill>
                <a:schemeClr val="tx1"/>
              </a:solidFill>
            </a:endParaRPr>
          </a:p>
          <a:p>
            <a:pPr marL="0" indent="0" algn="just">
              <a:spcAft>
                <a:spcPts val="1000"/>
              </a:spcAft>
              <a:buFontTx/>
              <a:buChar char="•"/>
            </a:pPr>
            <a:r>
              <a:rPr lang="en-GB" sz="2200" i="1" smtClean="0"/>
              <a:t>Need to increase effectiveness and efficiency in current economic/fiscal climate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468313" y="1555750"/>
            <a:ext cx="8424862" cy="720725"/>
          </a:xfrm>
        </p:spPr>
        <p:txBody>
          <a:bodyPr anchor="t"/>
          <a:lstStyle/>
          <a:p>
            <a:pPr marL="0" indent="0" algn="ctr"/>
            <a:r>
              <a:rPr lang="en-GB" sz="2400" smtClean="0"/>
              <a:t>2.Programming: How to succeed in designing an ETC OP that can effectively &amp; efficiently contribute to create growth and jobs?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457200" y="2924175"/>
            <a:ext cx="8218488" cy="3457575"/>
          </a:xfrm>
          <a:ln>
            <a:solidFill>
              <a:schemeClr val="tx1"/>
            </a:solidFill>
          </a:ln>
        </p:spPr>
        <p:txBody>
          <a:bodyPr/>
          <a:lstStyle/>
          <a:p>
            <a:pPr marL="457200" indent="-457200" algn="just">
              <a:buClr>
                <a:srgbClr val="0F5494"/>
              </a:buClr>
              <a:buFont typeface="Verdana" pitchFamily="34" charset="0"/>
              <a:buAutoNum type="alphaUcPeriod"/>
            </a:pPr>
            <a:r>
              <a:rPr lang="en-GB" sz="2200" i="0" smtClean="0"/>
              <a:t>Reinforcing the </a:t>
            </a:r>
            <a:r>
              <a:rPr lang="en-GB" sz="2200" b="1" i="0" smtClean="0"/>
              <a:t>Strategic Programming</a:t>
            </a:r>
          </a:p>
          <a:p>
            <a:pPr marL="457200" indent="-457200" algn="just">
              <a:buClr>
                <a:srgbClr val="0F5494"/>
              </a:buClr>
              <a:buFont typeface="Verdana" pitchFamily="34" charset="0"/>
              <a:buAutoNum type="alphaUcPeriod"/>
            </a:pPr>
            <a:r>
              <a:rPr lang="en-GB" sz="2200" i="0" smtClean="0"/>
              <a:t>Increasing the </a:t>
            </a:r>
            <a:r>
              <a:rPr lang="en-GB" sz="2200" b="1" i="0" smtClean="0"/>
              <a:t>Thematic concentration</a:t>
            </a:r>
            <a:r>
              <a:rPr lang="en-GB" sz="2200" i="0" smtClean="0"/>
              <a:t> in order to maximise the impact of EU funding</a:t>
            </a:r>
          </a:p>
          <a:p>
            <a:pPr marL="457200" indent="-457200" algn="just">
              <a:buClr>
                <a:srgbClr val="0F5494"/>
              </a:buClr>
              <a:buFont typeface="Verdana" pitchFamily="34" charset="0"/>
              <a:buAutoNum type="alphaUcPeriod"/>
            </a:pPr>
            <a:r>
              <a:rPr lang="en-GB" sz="2200" i="0" smtClean="0"/>
              <a:t>Correctly </a:t>
            </a:r>
            <a:r>
              <a:rPr lang="en-GB" sz="2200" b="1" i="0" smtClean="0"/>
              <a:t>identifying/selecting challenges and potentials</a:t>
            </a:r>
            <a:r>
              <a:rPr lang="en-GB" sz="2200" i="0" smtClean="0"/>
              <a:t> to be addressed in the framework of our OP: </a:t>
            </a:r>
            <a:r>
              <a:rPr lang="en-GB" sz="2200" b="1" i="0" smtClean="0"/>
              <a:t>Cooperation Added Value</a:t>
            </a:r>
          </a:p>
          <a:p>
            <a:pPr marL="457200" indent="-457200" algn="just">
              <a:buClr>
                <a:srgbClr val="0F5494"/>
              </a:buClr>
              <a:buFont typeface="Verdana" pitchFamily="34" charset="0"/>
              <a:buAutoNum type="alphaUcPeriod"/>
            </a:pPr>
            <a:r>
              <a:rPr lang="en-GB" sz="2200" i="0" smtClean="0"/>
              <a:t>Defining a </a:t>
            </a:r>
            <a:r>
              <a:rPr lang="en-GB" sz="2200" b="1" i="0" smtClean="0"/>
              <a:t>Results-driven intervention logic</a:t>
            </a:r>
          </a:p>
          <a:p>
            <a:pPr marL="457200" indent="-457200" algn="just">
              <a:buClr>
                <a:srgbClr val="0F5494"/>
              </a:buClr>
              <a:buFont typeface="Verdana" pitchFamily="34" charset="0"/>
              <a:buAutoNum type="alphaUcPeriod"/>
            </a:pPr>
            <a:r>
              <a:rPr lang="en-GB" sz="2200" i="0" smtClean="0"/>
              <a:t>Reinforcing the </a:t>
            </a:r>
            <a:r>
              <a:rPr lang="en-GB" sz="2200" b="1" i="0" smtClean="0"/>
              <a:t>Performance orientation</a:t>
            </a:r>
          </a:p>
          <a:p>
            <a:pPr marL="457200" indent="-457200" algn="just">
              <a:buClr>
                <a:srgbClr val="0F5494"/>
              </a:buClr>
              <a:buFont typeface="Verdana" pitchFamily="34" charset="0"/>
              <a:buAutoNum type="alphaUcPeriod"/>
            </a:pPr>
            <a:r>
              <a:rPr lang="en-GB" sz="2200" i="0" smtClean="0"/>
              <a:t>Improving the </a:t>
            </a:r>
            <a:r>
              <a:rPr lang="en-GB" sz="2200" b="1" i="0" smtClean="0"/>
              <a:t>Implementation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468313" y="1844675"/>
            <a:ext cx="8424862" cy="504825"/>
          </a:xfrm>
        </p:spPr>
        <p:txBody>
          <a:bodyPr anchor="t"/>
          <a:lstStyle/>
          <a:p>
            <a:pPr marL="0" indent="0" algn="ctr"/>
            <a:r>
              <a:rPr lang="en-GB" sz="2400" smtClean="0"/>
              <a:t>A.-Reinforcing the Strategic Programming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457200" y="2565400"/>
            <a:ext cx="8229600" cy="338455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Clr>
                <a:srgbClr val="0F5494"/>
              </a:buClr>
            </a:pPr>
            <a:r>
              <a:rPr lang="es-ES" sz="2200" b="1" i="0" dirty="0" err="1" smtClean="0"/>
              <a:t>Coordinate</a:t>
            </a:r>
            <a:r>
              <a:rPr lang="es-ES" sz="2200" b="1" i="0" dirty="0" smtClean="0"/>
              <a:t> </a:t>
            </a:r>
            <a:r>
              <a:rPr lang="es-ES" sz="2200" i="0" dirty="0" smtClean="0"/>
              <a:t>and look </a:t>
            </a:r>
            <a:r>
              <a:rPr lang="es-ES" sz="2200" i="0" dirty="0" err="1" smtClean="0"/>
              <a:t>for</a:t>
            </a:r>
            <a:r>
              <a:rPr lang="es-ES" sz="2200" i="0" dirty="0" smtClean="0"/>
              <a:t> </a:t>
            </a:r>
            <a:r>
              <a:rPr lang="es-ES" sz="2200" b="1" i="0" dirty="0" err="1" smtClean="0"/>
              <a:t>Complementarities</a:t>
            </a:r>
            <a:r>
              <a:rPr lang="es-ES" sz="2200" b="1" i="0" dirty="0" smtClean="0"/>
              <a:t> </a:t>
            </a:r>
            <a:r>
              <a:rPr lang="es-ES" sz="2200" i="0" dirty="0" err="1" smtClean="0"/>
              <a:t>among</a:t>
            </a:r>
            <a:r>
              <a:rPr lang="es-ES" sz="2200" i="0" dirty="0" smtClean="0"/>
              <a:t> </a:t>
            </a:r>
            <a:r>
              <a:rPr lang="es-ES" sz="2200" i="0" dirty="0" err="1" smtClean="0"/>
              <a:t>the</a:t>
            </a:r>
            <a:r>
              <a:rPr lang="es-ES" sz="2200" i="0" dirty="0" smtClean="0"/>
              <a:t> </a:t>
            </a:r>
            <a:r>
              <a:rPr lang="es-ES" sz="2200" i="0" dirty="0" err="1" smtClean="0"/>
              <a:t>different</a:t>
            </a:r>
            <a:r>
              <a:rPr lang="es-ES" sz="2200" i="0" dirty="0" smtClean="0"/>
              <a:t> </a:t>
            </a:r>
            <a:r>
              <a:rPr lang="es-ES" sz="2200" i="0" dirty="0" err="1" smtClean="0"/>
              <a:t>Programming</a:t>
            </a:r>
            <a:r>
              <a:rPr lang="es-ES" sz="2200" i="0" dirty="0" smtClean="0"/>
              <a:t> </a:t>
            </a:r>
            <a:r>
              <a:rPr lang="es-ES" sz="2200" i="0" dirty="0" err="1" smtClean="0"/>
              <a:t>instruments</a:t>
            </a:r>
            <a:r>
              <a:rPr lang="es-ES" sz="2200" i="0" dirty="0" smtClean="0"/>
              <a:t> </a:t>
            </a:r>
            <a:r>
              <a:rPr lang="es-ES" sz="2200" i="0" dirty="0" err="1" smtClean="0"/>
              <a:t>operating</a:t>
            </a:r>
            <a:r>
              <a:rPr lang="es-ES" sz="2200" i="0" dirty="0" smtClean="0"/>
              <a:t> in </a:t>
            </a:r>
            <a:r>
              <a:rPr lang="es-ES" sz="2200" i="0" dirty="0" err="1" smtClean="0"/>
              <a:t>the</a:t>
            </a:r>
            <a:r>
              <a:rPr lang="es-ES" sz="2200" i="0" dirty="0" smtClean="0"/>
              <a:t> </a:t>
            </a:r>
            <a:r>
              <a:rPr lang="es-ES" sz="2200" i="0" dirty="0" err="1" smtClean="0"/>
              <a:t>same</a:t>
            </a:r>
            <a:r>
              <a:rPr lang="es-ES" sz="2200" i="0" dirty="0" smtClean="0"/>
              <a:t> </a:t>
            </a:r>
            <a:r>
              <a:rPr lang="es-ES" sz="2200" i="0" dirty="0" err="1" smtClean="0"/>
              <a:t>area</a:t>
            </a:r>
            <a:r>
              <a:rPr lang="es-ES" sz="2200" i="0" dirty="0" smtClean="0"/>
              <a:t> </a:t>
            </a:r>
            <a:r>
              <a:rPr lang="es-ES" sz="2200" i="0" dirty="0" err="1" smtClean="0"/>
              <a:t>to</a:t>
            </a:r>
            <a:r>
              <a:rPr lang="es-ES" sz="2200" i="0" dirty="0" smtClean="0"/>
              <a:t> </a:t>
            </a:r>
            <a:r>
              <a:rPr lang="es-ES" sz="2200" i="0" dirty="0" err="1" smtClean="0"/>
              <a:t>jointly</a:t>
            </a:r>
            <a:r>
              <a:rPr lang="es-ES" sz="2200" i="0" dirty="0" smtClean="0"/>
              <a:t> </a:t>
            </a:r>
            <a:r>
              <a:rPr lang="es-ES" sz="2200" i="0" dirty="0" err="1" smtClean="0"/>
              <a:t>contribute</a:t>
            </a:r>
            <a:r>
              <a:rPr lang="es-ES" sz="2200" i="0" dirty="0" smtClean="0"/>
              <a:t> </a:t>
            </a:r>
            <a:r>
              <a:rPr lang="es-ES" sz="2200" i="0" dirty="0" err="1" smtClean="0"/>
              <a:t>to</a:t>
            </a:r>
            <a:r>
              <a:rPr lang="es-ES" sz="2200" i="0" dirty="0" smtClean="0"/>
              <a:t> </a:t>
            </a:r>
            <a:r>
              <a:rPr lang="es-ES" sz="2200" i="0" dirty="0" err="1" smtClean="0"/>
              <a:t>Europe</a:t>
            </a:r>
            <a:r>
              <a:rPr lang="es-ES" sz="2200" i="0" dirty="0" smtClean="0"/>
              <a:t> 2020.</a:t>
            </a:r>
            <a:endParaRPr lang="es-ES" sz="2200" b="1" i="0" dirty="0" smtClean="0"/>
          </a:p>
          <a:p>
            <a:pPr algn="just">
              <a:buClr>
                <a:srgbClr val="0F5494"/>
              </a:buClr>
            </a:pPr>
            <a:r>
              <a:rPr lang="es-ES" sz="2200" b="1" i="0" dirty="0" smtClean="0"/>
              <a:t>Instruments</a:t>
            </a:r>
            <a:r>
              <a:rPr lang="es-ES" sz="2200" i="0" dirty="0" smtClean="0"/>
              <a:t> </a:t>
            </a:r>
            <a:r>
              <a:rPr lang="es-ES" sz="2200" i="0" dirty="0" err="1" smtClean="0"/>
              <a:t>for</a:t>
            </a:r>
            <a:r>
              <a:rPr lang="es-ES" sz="2200" i="0" dirty="0" smtClean="0"/>
              <a:t> </a:t>
            </a:r>
            <a:r>
              <a:rPr lang="es-ES" sz="2200" b="1" i="0" dirty="0" err="1" smtClean="0"/>
              <a:t>Strategic</a:t>
            </a:r>
            <a:r>
              <a:rPr lang="es-ES" sz="2200" b="1" i="0" dirty="0" smtClean="0"/>
              <a:t> </a:t>
            </a:r>
            <a:r>
              <a:rPr lang="es-ES" sz="2200" b="1" i="0" dirty="0" err="1" smtClean="0"/>
              <a:t>Programming</a:t>
            </a:r>
            <a:r>
              <a:rPr lang="es-ES" sz="2200" i="0" dirty="0" smtClean="0"/>
              <a:t>:</a:t>
            </a:r>
          </a:p>
          <a:p>
            <a:pPr lvl="1" algn="just">
              <a:buClr>
                <a:srgbClr val="0F5494"/>
              </a:buClr>
              <a:buFont typeface="Wingdings" pitchFamily="2" charset="2"/>
              <a:buChar char="ü"/>
            </a:pPr>
            <a:r>
              <a:rPr lang="es-ES" sz="1800" b="0" dirty="0" err="1" smtClean="0">
                <a:solidFill>
                  <a:schemeClr val="tx1"/>
                </a:solidFill>
              </a:rPr>
              <a:t>Common</a:t>
            </a:r>
            <a:r>
              <a:rPr lang="es-ES" sz="1800" b="0" dirty="0" smtClean="0">
                <a:solidFill>
                  <a:schemeClr val="tx1"/>
                </a:solidFill>
              </a:rPr>
              <a:t> </a:t>
            </a:r>
            <a:r>
              <a:rPr lang="es-ES" sz="1800" b="0" dirty="0" err="1" smtClean="0">
                <a:solidFill>
                  <a:schemeClr val="tx1"/>
                </a:solidFill>
              </a:rPr>
              <a:t>Strategic</a:t>
            </a:r>
            <a:r>
              <a:rPr lang="es-ES" sz="1800" b="0" dirty="0" smtClean="0">
                <a:solidFill>
                  <a:schemeClr val="tx1"/>
                </a:solidFill>
              </a:rPr>
              <a:t> Framework (EU </a:t>
            </a:r>
            <a:r>
              <a:rPr lang="es-ES" sz="1800" b="0" dirty="0" err="1" smtClean="0">
                <a:solidFill>
                  <a:schemeClr val="tx1"/>
                </a:solidFill>
              </a:rPr>
              <a:t>level</a:t>
            </a:r>
            <a:r>
              <a:rPr lang="es-ES" sz="1800" b="0" dirty="0" smtClean="0">
                <a:solidFill>
                  <a:schemeClr val="tx1"/>
                </a:solidFill>
              </a:rPr>
              <a:t>)</a:t>
            </a:r>
          </a:p>
          <a:p>
            <a:pPr lvl="1" algn="just">
              <a:buClr>
                <a:srgbClr val="0F5494"/>
              </a:buClr>
              <a:buFont typeface="Wingdings" pitchFamily="2" charset="2"/>
              <a:buChar char="ü"/>
            </a:pPr>
            <a:r>
              <a:rPr lang="es-ES" sz="1800" b="0" dirty="0" err="1" smtClean="0">
                <a:solidFill>
                  <a:schemeClr val="tx1"/>
                </a:solidFill>
              </a:rPr>
              <a:t>Partnership</a:t>
            </a:r>
            <a:r>
              <a:rPr lang="es-ES" sz="1800" b="0" dirty="0" smtClean="0">
                <a:solidFill>
                  <a:schemeClr val="tx1"/>
                </a:solidFill>
              </a:rPr>
              <a:t> </a:t>
            </a:r>
            <a:r>
              <a:rPr lang="es-ES" sz="1800" b="0" dirty="0" err="1" smtClean="0">
                <a:solidFill>
                  <a:schemeClr val="tx1"/>
                </a:solidFill>
              </a:rPr>
              <a:t>Contracts</a:t>
            </a:r>
            <a:r>
              <a:rPr lang="es-ES" sz="1800" b="0" dirty="0" smtClean="0">
                <a:solidFill>
                  <a:schemeClr val="tx1"/>
                </a:solidFill>
              </a:rPr>
              <a:t> (MS </a:t>
            </a:r>
            <a:r>
              <a:rPr lang="es-ES" sz="1800" b="0" dirty="0" err="1" smtClean="0">
                <a:solidFill>
                  <a:schemeClr val="tx1"/>
                </a:solidFill>
              </a:rPr>
              <a:t>level</a:t>
            </a:r>
            <a:r>
              <a:rPr lang="es-ES" sz="1800" b="0" dirty="0" smtClean="0">
                <a:solidFill>
                  <a:schemeClr val="tx1"/>
                </a:solidFill>
              </a:rPr>
              <a:t>)</a:t>
            </a:r>
          </a:p>
          <a:p>
            <a:pPr lvl="1" algn="just">
              <a:buClr>
                <a:srgbClr val="0F5494"/>
              </a:buClr>
              <a:buFont typeface="Wingdings" pitchFamily="2" charset="2"/>
              <a:buChar char="ü"/>
            </a:pPr>
            <a:r>
              <a:rPr lang="es-ES" sz="1800" b="0" dirty="0" err="1" smtClean="0">
                <a:solidFill>
                  <a:schemeClr val="tx1"/>
                </a:solidFill>
              </a:rPr>
              <a:t>List</a:t>
            </a:r>
            <a:r>
              <a:rPr lang="es-ES" sz="1800" b="0" dirty="0" smtClean="0">
                <a:solidFill>
                  <a:schemeClr val="tx1"/>
                </a:solidFill>
              </a:rPr>
              <a:t> of </a:t>
            </a:r>
            <a:r>
              <a:rPr lang="es-ES" sz="1800" b="0" dirty="0" err="1" smtClean="0">
                <a:solidFill>
                  <a:schemeClr val="tx1"/>
                </a:solidFill>
              </a:rPr>
              <a:t>Thematics</a:t>
            </a:r>
            <a:r>
              <a:rPr lang="es-ES" sz="1800" b="0" dirty="0" smtClean="0">
                <a:solidFill>
                  <a:schemeClr val="tx1"/>
                </a:solidFill>
              </a:rPr>
              <a:t> </a:t>
            </a:r>
            <a:r>
              <a:rPr lang="es-ES" sz="1800" b="0" dirty="0" err="1" smtClean="0">
                <a:solidFill>
                  <a:schemeClr val="tx1"/>
                </a:solidFill>
              </a:rPr>
              <a:t>Objectives</a:t>
            </a:r>
            <a:r>
              <a:rPr lang="es-ES" sz="1800" b="0" dirty="0" smtClean="0">
                <a:solidFill>
                  <a:schemeClr val="tx1"/>
                </a:solidFill>
              </a:rPr>
              <a:t> </a:t>
            </a:r>
            <a:r>
              <a:rPr lang="es-ES" sz="1800" b="0" dirty="0" err="1" smtClean="0">
                <a:solidFill>
                  <a:schemeClr val="tx1"/>
                </a:solidFill>
              </a:rPr>
              <a:t>linked</a:t>
            </a:r>
            <a:r>
              <a:rPr lang="es-ES" sz="1800" b="0" dirty="0" smtClean="0">
                <a:solidFill>
                  <a:schemeClr val="tx1"/>
                </a:solidFill>
              </a:rPr>
              <a:t> </a:t>
            </a:r>
            <a:r>
              <a:rPr lang="es-ES" sz="1800" b="0" dirty="0" err="1" smtClean="0">
                <a:solidFill>
                  <a:schemeClr val="tx1"/>
                </a:solidFill>
              </a:rPr>
              <a:t>to</a:t>
            </a:r>
            <a:r>
              <a:rPr lang="es-ES" sz="1800" b="0" dirty="0" smtClean="0">
                <a:solidFill>
                  <a:schemeClr val="tx1"/>
                </a:solidFill>
              </a:rPr>
              <a:t> </a:t>
            </a:r>
            <a:r>
              <a:rPr lang="es-ES" sz="1800" b="0" dirty="0" err="1" smtClean="0">
                <a:solidFill>
                  <a:schemeClr val="tx1"/>
                </a:solidFill>
              </a:rPr>
              <a:t>Europe</a:t>
            </a:r>
            <a:r>
              <a:rPr lang="es-ES" sz="1800" b="0" dirty="0" smtClean="0">
                <a:solidFill>
                  <a:schemeClr val="tx1"/>
                </a:solidFill>
              </a:rPr>
              <a:t> 2020</a:t>
            </a:r>
          </a:p>
          <a:p>
            <a:pPr algn="just">
              <a:buClr>
                <a:srgbClr val="0F5494"/>
              </a:buClr>
            </a:pPr>
            <a:r>
              <a:rPr lang="es-ES" sz="2200" b="1" i="0" dirty="0" err="1" smtClean="0"/>
              <a:t>Reinforcement</a:t>
            </a:r>
            <a:r>
              <a:rPr lang="es-ES" sz="2200" b="1" i="0" dirty="0" smtClean="0"/>
              <a:t> of </a:t>
            </a:r>
            <a:r>
              <a:rPr lang="es-ES" sz="2200" b="1" i="0" dirty="0" err="1" smtClean="0"/>
              <a:t>macroregional</a:t>
            </a:r>
            <a:r>
              <a:rPr lang="es-ES" sz="2200" b="1" i="0" dirty="0" smtClean="0"/>
              <a:t>/sea </a:t>
            </a:r>
            <a:r>
              <a:rPr lang="es-ES" sz="2200" b="1" i="0" dirty="0" err="1" smtClean="0"/>
              <a:t>basin</a:t>
            </a:r>
            <a:r>
              <a:rPr lang="es-ES" sz="2200" b="1" i="0" dirty="0" smtClean="0"/>
              <a:t> </a:t>
            </a:r>
            <a:r>
              <a:rPr lang="es-ES" sz="2200" b="1" i="0" dirty="0" err="1" smtClean="0"/>
              <a:t>strategies</a:t>
            </a:r>
            <a:r>
              <a:rPr lang="es-ES" sz="2200" i="0" dirty="0" smtClean="0"/>
              <a:t> (</a:t>
            </a:r>
            <a:r>
              <a:rPr lang="es-ES" sz="2200" i="0" dirty="0" err="1" smtClean="0"/>
              <a:t>Atlantic</a:t>
            </a:r>
            <a:r>
              <a:rPr lang="es-ES" sz="2200" i="0" dirty="0" smtClean="0"/>
              <a:t> </a:t>
            </a:r>
            <a:r>
              <a:rPr lang="es-ES" sz="2200" i="0" dirty="0" err="1" smtClean="0"/>
              <a:t>Strategy</a:t>
            </a:r>
            <a:r>
              <a:rPr lang="es-ES" sz="2200" i="0" dirty="0" smtClean="0"/>
              <a:t>)</a:t>
            </a:r>
            <a:endParaRPr lang="es-ES" sz="2600" b="1" dirty="0" smtClean="0"/>
          </a:p>
          <a:p>
            <a:pPr lvl="1" algn="just">
              <a:buClr>
                <a:srgbClr val="0F5494"/>
              </a:buClr>
            </a:pPr>
            <a:endParaRPr lang="es-ES" sz="2200" dirty="0" smtClean="0"/>
          </a:p>
          <a:p>
            <a:pPr lvl="1" algn="just">
              <a:buClr>
                <a:srgbClr val="0F5494"/>
              </a:buClr>
            </a:pPr>
            <a:endParaRPr lang="es-ES" sz="18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468313" y="1555750"/>
            <a:ext cx="8424862" cy="720725"/>
          </a:xfrm>
        </p:spPr>
        <p:txBody>
          <a:bodyPr anchor="t"/>
          <a:lstStyle/>
          <a:p>
            <a:pPr marL="342900" indent="-342900" algn="ctr"/>
            <a:r>
              <a:rPr lang="en-GB" sz="2400" smtClean="0"/>
              <a:t>B.- Increasing the Thematic concentration in order to maximise the impact of EU funding</a:t>
            </a:r>
            <a:r>
              <a:rPr lang="en-GB" sz="2200" b="0" smtClean="0"/>
              <a:t/>
            </a:r>
            <a:br>
              <a:rPr lang="en-GB" sz="2200" b="0" smtClean="0"/>
            </a:br>
            <a:r>
              <a:rPr lang="en-GB" sz="2400" smtClean="0"/>
              <a:t/>
            </a:r>
            <a:br>
              <a:rPr lang="en-GB" sz="2400" smtClean="0"/>
            </a:br>
            <a:endParaRPr lang="en-GB" sz="240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>
          <a:xfrm>
            <a:off x="457200" y="2492375"/>
            <a:ext cx="8229600" cy="3457575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Clr>
                <a:srgbClr val="0F5494"/>
              </a:buClr>
            </a:pPr>
            <a:r>
              <a:rPr lang="en-GB" sz="2200" i="0" dirty="0" smtClean="0"/>
              <a:t>Ex-post evaluation of the Interreg III &amp; 2 SEAS On-going evaluation: Evidence shows concentration is needed</a:t>
            </a:r>
          </a:p>
          <a:p>
            <a:pPr algn="just">
              <a:buClr>
                <a:srgbClr val="0F5494"/>
              </a:buClr>
              <a:buFontTx/>
              <a:buNone/>
            </a:pPr>
            <a:endParaRPr lang="en-GB" sz="2200" i="0" dirty="0" smtClean="0"/>
          </a:p>
          <a:p>
            <a:pPr algn="just">
              <a:buClr>
                <a:srgbClr val="0F5494"/>
              </a:buClr>
            </a:pPr>
            <a:r>
              <a:rPr lang="en-GB" sz="2200" i="0" dirty="0" smtClean="0"/>
              <a:t>Art 5 ETC regulation (CBC &amp;TN): </a:t>
            </a:r>
          </a:p>
          <a:p>
            <a:pPr lvl="1" algn="just">
              <a:buClr>
                <a:srgbClr val="0F5494"/>
              </a:buClr>
              <a:buFont typeface="Wingdings" pitchFamily="2" charset="2"/>
              <a:buChar char="ü"/>
            </a:pPr>
            <a:r>
              <a:rPr lang="en-GB" sz="1800" b="0" dirty="0" smtClean="0">
                <a:solidFill>
                  <a:schemeClr val="tx1"/>
                </a:solidFill>
              </a:rPr>
              <a:t>80% </a:t>
            </a:r>
            <a:r>
              <a:rPr lang="en-GB" sz="1800" b="0" dirty="0" smtClean="0">
                <a:solidFill>
                  <a:schemeClr val="tx1"/>
                </a:solidFill>
              </a:rPr>
              <a:t>4 Thematic Objectives </a:t>
            </a:r>
            <a:r>
              <a:rPr lang="en-GB" sz="1800" b="0" dirty="0" smtClean="0">
                <a:solidFill>
                  <a:schemeClr val="tx1"/>
                </a:solidFill>
              </a:rPr>
              <a:t>(Council) </a:t>
            </a:r>
          </a:p>
          <a:p>
            <a:pPr lvl="1" algn="just">
              <a:buClr>
                <a:srgbClr val="0F5494"/>
              </a:buClr>
              <a:buFont typeface="Wingdings" pitchFamily="2" charset="2"/>
              <a:buChar char="ü"/>
            </a:pPr>
            <a:r>
              <a:rPr lang="en-GB" sz="1800" b="0" dirty="0" smtClean="0">
                <a:solidFill>
                  <a:schemeClr val="tx1"/>
                </a:solidFill>
              </a:rPr>
              <a:t>5 </a:t>
            </a:r>
            <a:r>
              <a:rPr lang="en-GB" sz="1800" b="0" dirty="0" smtClean="0">
                <a:solidFill>
                  <a:schemeClr val="tx1"/>
                </a:solidFill>
              </a:rPr>
              <a:t>Thematic Objectives </a:t>
            </a:r>
            <a:r>
              <a:rPr lang="en-GB" sz="1800" b="0" dirty="0" smtClean="0">
                <a:solidFill>
                  <a:schemeClr val="tx1"/>
                </a:solidFill>
              </a:rPr>
              <a:t>(EP) </a:t>
            </a:r>
          </a:p>
          <a:p>
            <a:pPr lvl="1" algn="just">
              <a:buClr>
                <a:srgbClr val="0F5494"/>
              </a:buClr>
            </a:pPr>
            <a:endParaRPr lang="en-GB" sz="1800" b="0" dirty="0" smtClean="0"/>
          </a:p>
          <a:p>
            <a:pPr algn="just">
              <a:buClr>
                <a:srgbClr val="0F5494"/>
              </a:buClr>
            </a:pPr>
            <a:r>
              <a:rPr lang="en-GB" sz="2200" i="0" dirty="0" smtClean="0"/>
              <a:t>Concentration = Choices</a:t>
            </a:r>
          </a:p>
          <a:p>
            <a:pPr lvl="1" algn="just">
              <a:buClr>
                <a:srgbClr val="0F5494"/>
              </a:buClr>
            </a:pPr>
            <a:endParaRPr lang="en-GB" sz="22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>
          <a:xfrm>
            <a:off x="395288" y="1700213"/>
            <a:ext cx="8424862" cy="504825"/>
          </a:xfrm>
        </p:spPr>
        <p:txBody>
          <a:bodyPr anchor="t"/>
          <a:lstStyle/>
          <a:p>
            <a:pPr marL="342900" indent="-342900" algn="ctr"/>
            <a:r>
              <a:rPr lang="en-GB" sz="2400" smtClean="0"/>
              <a:t>C.- Identifying challenges and potentials</a:t>
            </a:r>
            <a:r>
              <a:rPr lang="en-GB" sz="2200" b="0" smtClean="0"/>
              <a:t/>
            </a:r>
            <a:br>
              <a:rPr lang="en-GB" sz="2200" b="0" smtClean="0"/>
            </a:br>
            <a:r>
              <a:rPr lang="en-GB" sz="2400" smtClean="0"/>
              <a:t/>
            </a:r>
            <a:br>
              <a:rPr lang="en-GB" sz="2400" smtClean="0"/>
            </a:br>
            <a:endParaRPr lang="en-GB" sz="2400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395288" y="2205038"/>
            <a:ext cx="8229600" cy="4319587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ct val="20000"/>
              </a:spcAft>
              <a:buClr>
                <a:srgbClr val="0F5494"/>
              </a:buClr>
              <a:buFont typeface="Wingdings" pitchFamily="2" charset="2"/>
              <a:buChar char="§"/>
            </a:pPr>
            <a:r>
              <a:rPr lang="en-GB" dirty="0" smtClean="0"/>
              <a:t>Socio-Economic Analysis</a:t>
            </a:r>
          </a:p>
          <a:p>
            <a:pPr marL="355600" lvl="1" indent="-88900" algn="just">
              <a:buClr>
                <a:srgbClr val="0F5494"/>
              </a:buClr>
              <a:buFont typeface="Wingdings" pitchFamily="2" charset="2"/>
              <a:buChar char="ü"/>
            </a:pPr>
            <a:r>
              <a:rPr lang="en-GB" sz="2200" b="0" dirty="0" smtClean="0">
                <a:solidFill>
                  <a:schemeClr val="tx1"/>
                </a:solidFill>
              </a:rPr>
              <a:t>SWOT analysis </a:t>
            </a:r>
          </a:p>
          <a:p>
            <a:pPr marL="355600" lvl="1" indent="-88900" algn="just">
              <a:buClr>
                <a:srgbClr val="0F5494"/>
              </a:buClr>
              <a:buFont typeface="Wingdings" pitchFamily="2" charset="2"/>
              <a:buChar char="ü"/>
            </a:pPr>
            <a:r>
              <a:rPr lang="en-GB" sz="2200" b="0" dirty="0" smtClean="0">
                <a:solidFill>
                  <a:schemeClr val="tx1"/>
                </a:solidFill>
              </a:rPr>
              <a:t>Contribution to EU2020 (</a:t>
            </a:r>
            <a:r>
              <a:rPr lang="en-GB" sz="2200" b="0" dirty="0" smtClean="0">
                <a:solidFill>
                  <a:schemeClr val="tx1"/>
                </a:solidFill>
              </a:rPr>
              <a:t>11Thematic Objectives, </a:t>
            </a:r>
            <a:r>
              <a:rPr lang="en-GB" sz="2200" b="0" dirty="0" smtClean="0">
                <a:solidFill>
                  <a:schemeClr val="tx1"/>
                </a:solidFill>
              </a:rPr>
              <a:t>art 9 </a:t>
            </a:r>
            <a:r>
              <a:rPr lang="en-GB" sz="2200" b="0" dirty="0" smtClean="0">
                <a:solidFill>
                  <a:schemeClr val="tx1"/>
                </a:solidFill>
              </a:rPr>
              <a:t>CPR)</a:t>
            </a:r>
            <a:endParaRPr lang="en-GB" sz="2200" b="0" dirty="0" smtClean="0">
              <a:solidFill>
                <a:schemeClr val="tx1"/>
              </a:solidFill>
            </a:endParaRPr>
          </a:p>
          <a:p>
            <a:pPr marL="355600" lvl="1" indent="-88900" algn="just">
              <a:buClr>
                <a:srgbClr val="0F5494"/>
              </a:buClr>
              <a:buFont typeface="Wingdings" pitchFamily="2" charset="2"/>
              <a:buChar char="ü"/>
            </a:pPr>
            <a:r>
              <a:rPr lang="en-GB" sz="2200" b="0" dirty="0" smtClean="0">
                <a:solidFill>
                  <a:schemeClr val="tx1"/>
                </a:solidFill>
              </a:rPr>
              <a:t>Synergies/Complementarities </a:t>
            </a:r>
          </a:p>
          <a:p>
            <a:pPr marL="355600" lvl="1" indent="-88900" algn="just">
              <a:buClr>
                <a:srgbClr val="0F5494"/>
              </a:buClr>
              <a:buFont typeface="Wingdings" pitchFamily="2" charset="2"/>
              <a:buChar char="ü"/>
            </a:pPr>
            <a:r>
              <a:rPr lang="en-GB" sz="2200" b="0" dirty="0" smtClean="0">
                <a:solidFill>
                  <a:schemeClr val="tx1"/>
                </a:solidFill>
              </a:rPr>
              <a:t>Cooperation added value (maritime dimension)</a:t>
            </a:r>
          </a:p>
          <a:p>
            <a:pPr marL="355600" lvl="1" indent="-88900" algn="just">
              <a:buClr>
                <a:srgbClr val="0F5494"/>
              </a:buClr>
              <a:buFont typeface="Wingdings" pitchFamily="2" charset="2"/>
              <a:buChar char="ü"/>
            </a:pPr>
            <a:r>
              <a:rPr lang="en-GB" sz="2200" b="0" dirty="0" smtClean="0">
                <a:solidFill>
                  <a:schemeClr val="tx1"/>
                </a:solidFill>
              </a:rPr>
              <a:t>Burdens/Barriers for cooperation</a:t>
            </a:r>
          </a:p>
          <a:p>
            <a:pPr marL="355600" lvl="1" indent="-88900" algn="just">
              <a:buClr>
                <a:srgbClr val="0F5494"/>
              </a:buClr>
              <a:buFont typeface="Wingdings" pitchFamily="2" charset="2"/>
              <a:buChar char="ü"/>
            </a:pPr>
            <a:r>
              <a:rPr lang="en-GB" sz="2200" b="0" dirty="0" smtClean="0">
                <a:solidFill>
                  <a:schemeClr val="tx1"/>
                </a:solidFill>
              </a:rPr>
              <a:t>Appropriate cooperation levels</a:t>
            </a:r>
          </a:p>
          <a:p>
            <a:pPr marL="355600" lvl="1" indent="-88900" algn="just">
              <a:buClr>
                <a:srgbClr val="0F5494"/>
              </a:buClr>
              <a:buFont typeface="Wingdings" pitchFamily="2" charset="2"/>
              <a:buChar char="ü"/>
            </a:pPr>
            <a:r>
              <a:rPr lang="en-GB" sz="2200" b="0" dirty="0" smtClean="0">
                <a:solidFill>
                  <a:schemeClr val="tx1"/>
                </a:solidFill>
              </a:rPr>
              <a:t>Lessons from the past</a:t>
            </a:r>
          </a:p>
          <a:p>
            <a:pPr marL="355600" lvl="1" indent="-88900" algn="just">
              <a:buClr>
                <a:srgbClr val="0F5494"/>
              </a:buClr>
              <a:buFont typeface="Wingdings" pitchFamily="2" charset="2"/>
              <a:buNone/>
            </a:pPr>
            <a:endParaRPr lang="en-GB" sz="2200" b="0" dirty="0" smtClean="0">
              <a:solidFill>
                <a:schemeClr val="tx1"/>
              </a:solidFill>
            </a:endParaRPr>
          </a:p>
          <a:p>
            <a:pPr algn="ctr"/>
            <a:r>
              <a:rPr lang="en-GB" sz="1800" b="1" i="0" dirty="0" smtClean="0">
                <a:solidFill>
                  <a:srgbClr val="FF0000"/>
                </a:solidFill>
              </a:rPr>
              <a:t>RESULT: MAIN CHALLENGES+INFO ON THEIR RELEVANCE</a:t>
            </a:r>
          </a:p>
          <a:p>
            <a:pPr marL="355600" lvl="1" indent="-88900" algn="just">
              <a:buClr>
                <a:srgbClr val="0F5494"/>
              </a:buClr>
              <a:buFontTx/>
              <a:buNone/>
            </a:pPr>
            <a:endParaRPr lang="en-GB" b="0" dirty="0" smtClean="0"/>
          </a:p>
          <a:p>
            <a:pPr marL="355600" lvl="1" indent="-88900" algn="just">
              <a:buClr>
                <a:srgbClr val="0F5494"/>
              </a:buClr>
              <a:buFont typeface="Wingdings" pitchFamily="2" charset="2"/>
              <a:buChar char="§"/>
            </a:pPr>
            <a:endParaRPr lang="en-GB" b="0" dirty="0" smtClean="0"/>
          </a:p>
        </p:txBody>
      </p:sp>
      <p:sp>
        <p:nvSpPr>
          <p:cNvPr id="29699" name="Right Brace 4"/>
          <p:cNvSpPr>
            <a:spLocks/>
          </p:cNvSpPr>
          <p:nvPr/>
        </p:nvSpPr>
        <p:spPr bwMode="auto">
          <a:xfrm>
            <a:off x="6516688" y="2276475"/>
            <a:ext cx="215900" cy="2232025"/>
          </a:xfrm>
          <a:prstGeom prst="rightBrace">
            <a:avLst>
              <a:gd name="adj1" fmla="val 8328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3175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>
          <a:xfrm>
            <a:off x="468313" y="1700213"/>
            <a:ext cx="8424862" cy="503237"/>
          </a:xfrm>
        </p:spPr>
        <p:txBody>
          <a:bodyPr anchor="t"/>
          <a:lstStyle/>
          <a:p>
            <a:pPr marL="342900" indent="-342900" algn="ctr"/>
            <a:r>
              <a:rPr lang="en-GB" sz="2400" smtClean="0"/>
              <a:t>C.- Selecting challenges and potentials</a:t>
            </a:r>
            <a:r>
              <a:rPr lang="en-GB" sz="2200" b="0" smtClean="0"/>
              <a:t/>
            </a:r>
            <a:br>
              <a:rPr lang="en-GB" sz="2200" b="0" smtClean="0"/>
            </a:br>
            <a:r>
              <a:rPr lang="en-GB" sz="2400" smtClean="0"/>
              <a:t/>
            </a:r>
            <a:br>
              <a:rPr lang="en-GB" sz="2400" smtClean="0"/>
            </a:br>
            <a:endParaRPr lang="en-GB" sz="2400" smtClean="0"/>
          </a:p>
        </p:txBody>
      </p:sp>
      <p:sp>
        <p:nvSpPr>
          <p:cNvPr id="31746" name="Content Placeholder 2"/>
          <p:cNvSpPr>
            <a:spLocks noGrp="1"/>
          </p:cNvSpPr>
          <p:nvPr>
            <p:ph idx="4294967295"/>
          </p:nvPr>
        </p:nvSpPr>
        <p:spPr>
          <a:xfrm>
            <a:off x="395288" y="2276475"/>
            <a:ext cx="8229600" cy="3673475"/>
          </a:xfrm>
          <a:ln>
            <a:solidFill>
              <a:schemeClr val="tx1"/>
            </a:solidFill>
          </a:ln>
        </p:spPr>
        <p:txBody>
          <a:bodyPr/>
          <a:lstStyle/>
          <a:p>
            <a:pPr marL="342900" lvl="1" indent="-342900" algn="just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400" b="0" i="1" dirty="0" smtClean="0"/>
              <a:t>Prioritise </a:t>
            </a:r>
            <a:endParaRPr lang="en-GB" b="0" dirty="0" smtClean="0">
              <a:solidFill>
                <a:schemeClr val="tx1"/>
              </a:solidFill>
            </a:endParaRPr>
          </a:p>
          <a:p>
            <a:pPr marL="536575" lvl="1" indent="-173038" algn="just">
              <a:buClr>
                <a:srgbClr val="0F5494"/>
              </a:buClr>
              <a:buFont typeface="Wingdings" pitchFamily="2" charset="2"/>
              <a:buChar char="ü"/>
            </a:pPr>
            <a:r>
              <a:rPr lang="en-GB" b="0" dirty="0" smtClean="0">
                <a:solidFill>
                  <a:schemeClr val="tx1"/>
                </a:solidFill>
              </a:rPr>
              <a:t>Transparency </a:t>
            </a:r>
          </a:p>
          <a:p>
            <a:pPr marL="536575" lvl="1" indent="-173038" algn="just">
              <a:buClr>
                <a:srgbClr val="0F5494"/>
              </a:buClr>
              <a:buFont typeface="Wingdings" pitchFamily="2" charset="2"/>
              <a:buChar char="ü"/>
            </a:pPr>
            <a:r>
              <a:rPr lang="en-GB" b="0" dirty="0" smtClean="0">
                <a:solidFill>
                  <a:schemeClr val="tx1"/>
                </a:solidFill>
              </a:rPr>
              <a:t>Relevant stakeholders involved</a:t>
            </a:r>
          </a:p>
          <a:p>
            <a:pPr marL="342900" lvl="1" indent="-342900" algn="just">
              <a:buClr>
                <a:srgbClr val="0F5494"/>
              </a:buClr>
              <a:buFontTx/>
              <a:buNone/>
            </a:pPr>
            <a:endParaRPr lang="en-GB" b="0" dirty="0" smtClean="0">
              <a:solidFill>
                <a:schemeClr val="tx1"/>
              </a:solidFill>
            </a:endParaRPr>
          </a:p>
          <a:p>
            <a:pPr marL="342900" lvl="1" indent="-342900" algn="just"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2400" b="0" i="1" dirty="0" smtClean="0"/>
              <a:t>Select Challenges relevant for Programme Area</a:t>
            </a:r>
          </a:p>
          <a:p>
            <a:pPr marL="536575" lvl="1" indent="-173038" algn="just">
              <a:buClr>
                <a:srgbClr val="0F5494"/>
              </a:buClr>
              <a:buFont typeface="Wingdings" pitchFamily="2" charset="2"/>
              <a:buChar char="ü"/>
            </a:pPr>
            <a:r>
              <a:rPr lang="en-GB" b="0" dirty="0">
                <a:solidFill>
                  <a:schemeClr val="tx1"/>
                </a:solidFill>
              </a:rPr>
              <a:t>Those crucial for further/long-lasting development</a:t>
            </a:r>
          </a:p>
          <a:p>
            <a:pPr marL="536575" lvl="1" indent="-173038" algn="just">
              <a:buClr>
                <a:srgbClr val="0F5494"/>
              </a:buClr>
              <a:buFont typeface="Wingdings" pitchFamily="2" charset="2"/>
              <a:buChar char="ü"/>
            </a:pPr>
            <a:r>
              <a:rPr lang="en-GB" b="0" dirty="0">
                <a:solidFill>
                  <a:schemeClr val="tx1"/>
                </a:solidFill>
              </a:rPr>
              <a:t>Critical Mass </a:t>
            </a:r>
            <a:r>
              <a:rPr lang="en-GB" b="0" dirty="0">
                <a:solidFill>
                  <a:schemeClr val="tx1"/>
                </a:solidFill>
                <a:sym typeface="Symbol" pitchFamily="18" charset="2"/>
              </a:rPr>
              <a:t></a:t>
            </a:r>
            <a:r>
              <a:rPr lang="en-GB" b="0" dirty="0">
                <a:solidFill>
                  <a:schemeClr val="tx1"/>
                </a:solidFill>
              </a:rPr>
              <a:t> Visible Result</a:t>
            </a:r>
          </a:p>
          <a:p>
            <a:pPr marL="536575" lvl="1" indent="-173038" algn="just">
              <a:buClr>
                <a:srgbClr val="0F5494"/>
              </a:buClr>
              <a:buFont typeface="Wingdings" pitchFamily="2" charset="2"/>
              <a:buChar char="ü"/>
            </a:pPr>
            <a:r>
              <a:rPr lang="en-GB" b="0" dirty="0">
                <a:solidFill>
                  <a:schemeClr val="tx1"/>
                </a:solidFill>
              </a:rPr>
              <a:t>Legal Requirements  (</a:t>
            </a:r>
            <a:r>
              <a:rPr lang="en-GB" b="0" dirty="0" smtClean="0">
                <a:solidFill>
                  <a:schemeClr val="tx1"/>
                </a:solidFill>
              </a:rPr>
              <a:t>5 Thematic Objectives</a:t>
            </a:r>
            <a:r>
              <a:rPr lang="en-GB" b="0" dirty="0">
                <a:solidFill>
                  <a:schemeClr val="tx1"/>
                </a:solidFill>
              </a:rPr>
              <a:t>/ 80% </a:t>
            </a:r>
            <a:endParaRPr lang="en-GB" b="0" dirty="0" smtClean="0">
              <a:solidFill>
                <a:schemeClr val="tx1"/>
              </a:solidFill>
            </a:endParaRPr>
          </a:p>
          <a:p>
            <a:pPr marL="536575" lvl="1" indent="-173038" algn="just">
              <a:buClr>
                <a:srgbClr val="0F5494"/>
              </a:buClr>
              <a:buNone/>
            </a:pPr>
            <a:r>
              <a:rPr lang="en-GB" b="0" dirty="0" smtClean="0">
                <a:solidFill>
                  <a:schemeClr val="tx1"/>
                </a:solidFill>
              </a:rPr>
              <a:t>4 Thematic Objectives</a:t>
            </a:r>
            <a:r>
              <a:rPr lang="en-GB" b="0" dirty="0">
                <a:solidFill>
                  <a:schemeClr val="tx1"/>
                </a:solidFill>
              </a:rPr>
              <a:t>)</a:t>
            </a:r>
          </a:p>
          <a:p>
            <a:pPr marL="342900" lvl="1" indent="-342900" algn="just">
              <a:buClr>
                <a:srgbClr val="0F5494"/>
              </a:buClr>
              <a:buFont typeface="Wingdings" pitchFamily="2" charset="2"/>
              <a:buNone/>
            </a:pPr>
            <a:endParaRPr lang="en-GB" b="0" dirty="0" smtClean="0">
              <a:solidFill>
                <a:schemeClr val="tx1"/>
              </a:solidFill>
            </a:endParaRPr>
          </a:p>
        </p:txBody>
      </p:sp>
      <p:sp>
        <p:nvSpPr>
          <p:cNvPr id="31747" name="Right Brace 4"/>
          <p:cNvSpPr>
            <a:spLocks/>
          </p:cNvSpPr>
          <p:nvPr/>
        </p:nvSpPr>
        <p:spPr bwMode="auto">
          <a:xfrm>
            <a:off x="6516688" y="2276475"/>
            <a:ext cx="215900" cy="2232025"/>
          </a:xfrm>
          <a:prstGeom prst="rightBrace">
            <a:avLst>
              <a:gd name="adj1" fmla="val 8328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marL="3175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395288" y="1452563"/>
            <a:ext cx="8229600" cy="936625"/>
          </a:xfrm>
        </p:spPr>
        <p:txBody>
          <a:bodyPr lIns="0" rIns="0"/>
          <a:lstStyle/>
          <a:p>
            <a:pPr marL="342900" indent="-342900" algn="ctr"/>
            <a:r>
              <a:rPr lang="en-GB" sz="2400" smtClean="0"/>
              <a:t>D.- Defining a Results-driven intervention logic 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349500"/>
            <a:ext cx="8424862" cy="3743325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342900" lvl="1" indent="-342900" algn="just">
              <a:buFont typeface="Wingdings" pitchFamily="2" charset="2"/>
              <a:buNone/>
              <a:defRPr/>
            </a:pPr>
            <a:r>
              <a:rPr lang="en-GB" sz="2400" i="1" smtClean="0"/>
              <a:t>Problem</a:t>
            </a:r>
            <a:r>
              <a:rPr lang="en-GB" sz="2400" b="0" i="1" smtClean="0"/>
              <a:t>..?: </a:t>
            </a:r>
            <a:r>
              <a:rPr lang="en-GB" sz="2200" b="0" smtClean="0"/>
              <a:t>Current Programmes focus on absorption and processes - often just designed to spend</a:t>
            </a:r>
          </a:p>
          <a:p>
            <a:pPr marL="342900" lvl="1" indent="-342900" algn="ctr">
              <a:buFont typeface="Wingdings" pitchFamily="2" charset="2"/>
              <a:buNone/>
              <a:defRPr/>
            </a:pPr>
            <a:r>
              <a:rPr lang="en-GB" sz="2200" b="0" smtClean="0"/>
              <a:t>	</a:t>
            </a:r>
            <a:r>
              <a:rPr lang="en-GB" sz="2200" b="0" smtClean="0">
                <a:solidFill>
                  <a:schemeClr val="tx1"/>
                </a:solidFill>
              </a:rPr>
              <a:t>Consequently: difficult to demonstrate added value &amp; achievements</a:t>
            </a:r>
          </a:p>
          <a:p>
            <a:pPr marL="342900" lvl="1" indent="-342900" algn="just">
              <a:buFont typeface="Wingdings" pitchFamily="2" charset="2"/>
              <a:buNone/>
              <a:defRPr/>
            </a:pPr>
            <a:r>
              <a:rPr lang="en-GB" sz="2400" i="1" smtClean="0"/>
              <a:t>Solution</a:t>
            </a:r>
            <a:r>
              <a:rPr lang="en-GB" sz="2400" b="0" i="1" smtClean="0"/>
              <a:t>: </a:t>
            </a:r>
            <a:r>
              <a:rPr lang="en-GB" sz="2200" b="0" smtClean="0"/>
              <a:t>Define a results-driven intervention logic to address identified challenges </a:t>
            </a:r>
          </a:p>
          <a:p>
            <a:pPr marL="623888" lvl="2" indent="-101600" algn="just">
              <a:buClr>
                <a:srgbClr val="0F5494"/>
              </a:buClr>
              <a:buFont typeface="Wingdings" pitchFamily="2" charset="2"/>
              <a:buChar char="ü"/>
              <a:defRPr/>
            </a:pPr>
            <a:r>
              <a:rPr lang="en-GB" sz="2200" smtClean="0">
                <a:solidFill>
                  <a:schemeClr val="tx1"/>
                </a:solidFill>
              </a:rPr>
              <a:t>Challenge</a:t>
            </a:r>
            <a:r>
              <a:rPr lang="en-GB" sz="2200" smtClean="0">
                <a:solidFill>
                  <a:schemeClr val="tx1"/>
                </a:solidFill>
                <a:sym typeface="Symbol" pitchFamily="18" charset="2"/>
              </a:rPr>
              <a:t>Change respect initial situation= </a:t>
            </a:r>
            <a:r>
              <a:rPr lang="en-GB" sz="2200" smtClean="0">
                <a:solidFill>
                  <a:schemeClr val="tx1"/>
                </a:solidFill>
              </a:rPr>
              <a:t>RESULT </a:t>
            </a:r>
          </a:p>
          <a:p>
            <a:pPr marL="623888" lvl="2" indent="-101600" algn="just">
              <a:buClr>
                <a:srgbClr val="0F5494"/>
              </a:buClr>
              <a:buFont typeface="Wingdings" pitchFamily="2" charset="2"/>
              <a:buChar char="ü"/>
              <a:defRPr/>
            </a:pPr>
            <a:r>
              <a:rPr lang="en-GB" sz="2200" smtClean="0">
                <a:solidFill>
                  <a:schemeClr val="tx1"/>
                </a:solidFill>
              </a:rPr>
              <a:t>HOW to change it (POLICY)</a:t>
            </a:r>
            <a:endParaRPr lang="en-GB" sz="1600" b="1" i="1" smtClean="0"/>
          </a:p>
          <a:p>
            <a:pPr marL="342900" lvl="1" indent="-342900" algn="ctr">
              <a:spcAft>
                <a:spcPct val="50000"/>
              </a:spcAft>
              <a:buClr>
                <a:srgbClr val="009FBA"/>
              </a:buClr>
              <a:buFontTx/>
              <a:buNone/>
              <a:defRPr/>
            </a:pPr>
            <a:endParaRPr lang="en-GB" sz="2200" b="0" smtClean="0">
              <a:solidFill>
                <a:schemeClr val="tx1"/>
              </a:solidFill>
            </a:endParaRPr>
          </a:p>
          <a:p>
            <a:pPr marL="342900" lvl="1" indent="-342900" algn="just">
              <a:buFont typeface="Wingdings" pitchFamily="2" charset="2"/>
              <a:buChar char="ü"/>
              <a:defRPr/>
            </a:pPr>
            <a:endParaRPr lang="en-GB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5096</TotalTime>
  <Words>548</Words>
  <Application>Microsoft Office PowerPoint</Application>
  <PresentationFormat>Affichage à l'écran (4:3)</PresentationFormat>
  <Paragraphs>115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Default Design</vt:lpstr>
      <vt:lpstr>Diapositive 1</vt:lpstr>
      <vt:lpstr>Content:</vt:lpstr>
      <vt:lpstr>1. ETC in EC Legislative Proposal 2014-2020</vt:lpstr>
      <vt:lpstr>2.Programming: How to succeed in designing an ETC OP that can effectively &amp; efficiently contribute to create growth and jobs?</vt:lpstr>
      <vt:lpstr>A.-Reinforcing the Strategic Programming</vt:lpstr>
      <vt:lpstr>B.- Increasing the Thematic concentration in order to maximise the impact of EU funding  </vt:lpstr>
      <vt:lpstr>C.- Identifying challenges and potentials  </vt:lpstr>
      <vt:lpstr>C.- Selecting challenges and potentials  </vt:lpstr>
      <vt:lpstr>D.- Defining a Results-driven intervention logic </vt:lpstr>
      <vt:lpstr>E.- Reinforcing the Performance Orientation </vt:lpstr>
      <vt:lpstr>F. Improving Implementation Process:  How can the achievement of the intended results be facilitated?</vt:lpstr>
      <vt:lpstr>3. Main Messages</vt:lpstr>
      <vt:lpstr>Diapositive 13</vt:lpstr>
    </vt:vector>
  </TitlesOfParts>
  <Company>European Commission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Véronique Weyland-Ammeux</cp:lastModifiedBy>
  <cp:revision>272</cp:revision>
  <cp:lastPrinted>2013-03-11T09:10:37Z</cp:lastPrinted>
  <dcterms:created xsi:type="dcterms:W3CDTF">2011-10-28T10:25:18Z</dcterms:created>
  <dcterms:modified xsi:type="dcterms:W3CDTF">2013-03-11T15:49:08Z</dcterms:modified>
</cp:coreProperties>
</file>