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70" r:id="rId6"/>
    <p:sldId id="271" r:id="rId7"/>
    <p:sldId id="264" r:id="rId8"/>
    <p:sldId id="268" r:id="rId9"/>
    <p:sldId id="269" r:id="rId10"/>
    <p:sldId id="259" r:id="rId11"/>
    <p:sldId id="261" r:id="rId12"/>
    <p:sldId id="272" r:id="rId13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D20B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15" autoAdjust="0"/>
  </p:normalViewPr>
  <p:slideViewPr>
    <p:cSldViewPr snapToGrid="0" snapToObjects="1">
      <p:cViewPr>
        <p:scale>
          <a:sx n="100" d="100"/>
          <a:sy n="100" d="100"/>
        </p:scale>
        <p:origin x="-82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ED22C-60A9-4BA7-8B7B-E3AFDE43A79D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8E18E-83F5-443F-97BB-0496E9918EB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D7510-7558-4F55-89D0-B651C8E466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78C2A-0D08-4F2D-9778-71BB8F57809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6F8A-49B7-47BA-A468-0DB9DD0FF9A0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46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55BD4-7D5F-4176-82DB-6A6AF4FA7920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97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9009-C776-48CA-B08A-C1BFFE2EFF07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20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8A53-69C8-4C06-8341-81DDC7A475D9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72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645A-0487-44B1-86A8-6F2CA0FA014C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28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AEB4-659D-4489-A861-CD0DB987F07C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5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E730-7324-4B6B-A4C0-CC5A55A7FA5D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00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9107-FF3D-4E03-A6BC-554A6D1C902A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32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8101-634C-4A09-A38E-3C0F5FDCD249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40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4DCAA-8429-4FA7-936C-3796B9B25A1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039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CC4A-3365-48A8-8708-E11F045B6559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193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4C67-1D23-427E-9EE2-62B0FA87F6D4}" type="datetime1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1753F-8938-2045-80AB-346BB148A36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6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frm=1&amp;source=images&amp;cd=&amp;cad=rja&amp;uact=8&amp;ved=0CAcQjRw&amp;url=http%3A%2F%2Fwww.company-webshop.com%2Fnl%2Fbv-oprichten.html&amp;ei=j4laVL-sNMqS7AauSw&amp;bvm=bv.78677474,d.ZGU&amp;psig=AFQjCNF5V2ZMWzPVI-nmKbzEluLk3oQgCA&amp;ust=1415305991697538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20.pn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hyperlink" Target="https://www.google.nl/url?sa=i&amp;rct=j&amp;q=&amp;esrc=s&amp;frm=1&amp;source=images&amp;cd=&amp;cad=rja&amp;uact=8&amp;ved=0CAcQjRw&amp;url=https%3A%2F%2Fwww.kickstarter.com%2Fprojects%2F1524806320%2Fhoverbike&amp;ei=eY1aVKugIeWU7QbPoYGAAQ&amp;bvm=bv.78677474,d.ZGU&amp;psig=AFQjCNHqfh7TrMCX_THvscqKh4Ze5mt6YA&amp;ust=1415306922892997" TargetMode="External"/><Relationship Id="rId5" Type="http://schemas.openxmlformats.org/officeDocument/2006/relationships/hyperlink" Target="http://smarterservices.com/wp-content/uploads/2014/01/bigbrother.jpg" TargetMode="External"/><Relationship Id="rId10" Type="http://schemas.openxmlformats.org/officeDocument/2006/relationships/hyperlink" Target="http://www.google.nl/url?sa=i&amp;rct=j&amp;q=&amp;esrc=s&amp;frm=1&amp;source=images&amp;cd=&amp;cad=rja&amp;uact=8&amp;ved=0CAcQjRw&amp;url=http%3A%2F%2Fwww.hover-bike.com%2FMA%2Fthe-hoverbike%2Fhow-you-can-own-it%2F&amp;ei=PY1aVP-mLYqS7AbSiICACg&amp;bvm=bv.78677474,d.ZGU&amp;psig=AFQjCNHqfh7TrMCX_THvscqKh4Ze5mt6YA&amp;ust=1415306922892997" TargetMode="External"/><Relationship Id="rId4" Type="http://schemas.openxmlformats.org/officeDocument/2006/relationships/hyperlink" Target="http://www.google.nl/url?sa=i&amp;rct=j&amp;q=&amp;esrc=s&amp;frm=1&amp;source=images&amp;cd=&amp;cad=rja&amp;uact=8&amp;ved=0CAcQjRw&amp;url=http%3A%2F%2Fsmarterservices.com%2Fstudent-recruiting-goes-big-brother%2F&amp;ei=q4haVLL_AYe67gafoYH4BQ&amp;bvm=bv.78677474,d.ZGU&amp;psig=AFQjCNHcWDF6kA3woaiDo2XRGIwVFd9OJQ&amp;ust=1415305590202713" TargetMode="Externa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ckstarter.com/projects/393053146/powerup-30-smartphone-controlled-paper-airplane" TargetMode="External"/><Relationship Id="rId3" Type="http://schemas.openxmlformats.org/officeDocument/2006/relationships/image" Target="../media/image2.gif"/><Relationship Id="rId7" Type="http://schemas.openxmlformats.org/officeDocument/2006/relationships/hyperlink" Target="https://www.youtube.com/watch?v=wHQnpfgvK1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reatorsproject.vice.com/blog/a-diy-kit-that-lets-you-build-your-own-drone" TargetMode="External"/><Relationship Id="rId11" Type="http://schemas.openxmlformats.org/officeDocument/2006/relationships/hyperlink" Target="http://www.liveleak.com/view?i=1f9_1392377014" TargetMode="External"/><Relationship Id="rId5" Type="http://schemas.openxmlformats.org/officeDocument/2006/relationships/hyperlink" Target="http://www.youtube.com/watch?v=L17Ox4FQTkM" TargetMode="External"/><Relationship Id="rId10" Type="http://schemas.openxmlformats.org/officeDocument/2006/relationships/hyperlink" Target="http://www.youtube.com/watch?v=ou1QTnYrKv8" TargetMode="External"/><Relationship Id="rId4" Type="http://schemas.openxmlformats.org/officeDocument/2006/relationships/hyperlink" Target="http://www.youtube.com/watch?v=0q1GNCSaeyc" TargetMode="External"/><Relationship Id="rId9" Type="http://schemas.openxmlformats.org/officeDocument/2006/relationships/hyperlink" Target="http://www.youtube.com/watch?v=sVYwDeoPpy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gif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pas.nl/leden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federation-drone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" r="14354"/>
          <a:stretch/>
        </p:blipFill>
        <p:spPr>
          <a:xfrm>
            <a:off x="0" y="1459330"/>
            <a:ext cx="9144000" cy="3859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42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Eurostile"/>
                <a:cs typeface="Eurostile"/>
              </a:rPr>
              <a:t>“The state of the RPAS-art in Europe and its future”</a:t>
            </a:r>
            <a:endParaRPr lang="en-US" sz="5400" dirty="0">
              <a:solidFill>
                <a:schemeClr val="tx2"/>
              </a:solidFill>
              <a:latin typeface="Eurostile"/>
              <a:cs typeface="Eurosti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950" y="4509730"/>
            <a:ext cx="6682905" cy="67115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De stand van </a:t>
            </a: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zaken</a:t>
            </a:r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 op </a:t>
            </a: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gebied</a:t>
            </a:r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 van RPAS</a:t>
            </a:r>
            <a:b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</a:b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Innovatie</a:t>
            </a:r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 in de </a:t>
            </a: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organisatie</a:t>
            </a:r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 en </a:t>
            </a: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zijn</a:t>
            </a:r>
            <a:r>
              <a:rPr lang="en-US" b="1" dirty="0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Eurostile"/>
                <a:ea typeface="+mj-ea"/>
                <a:cs typeface="Eurostile"/>
              </a:rPr>
              <a:t>toekomst</a:t>
            </a:r>
            <a:endParaRPr lang="en-US" b="1" dirty="0">
              <a:solidFill>
                <a:schemeClr val="tx2"/>
              </a:solidFill>
              <a:latin typeface="Eurostile"/>
              <a:ea typeface="+mj-ea"/>
              <a:cs typeface="Eurostile"/>
            </a:endParaRPr>
          </a:p>
        </p:txBody>
      </p:sp>
      <p:pic>
        <p:nvPicPr>
          <p:cNvPr id="4" name="Picture 3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1403648" y="5589240"/>
            <a:ext cx="6400800" cy="672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smtClean="0">
                <a:solidFill>
                  <a:schemeClr val="tx2"/>
                </a:solidFill>
                <a:latin typeface="Eurostile"/>
                <a:cs typeface="Eurostile"/>
              </a:rPr>
              <a:t>Ir. Rob van Nieuwland</a:t>
            </a:r>
          </a:p>
          <a:p>
            <a:r>
              <a:rPr lang="nl-NL" sz="1800" dirty="0" smtClean="0">
                <a:solidFill>
                  <a:schemeClr val="tx2"/>
                </a:solidFill>
                <a:latin typeface="Eurostile"/>
                <a:cs typeface="Eurostile"/>
              </a:rPr>
              <a:t>DARPAS voorzitter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401484"/>
            <a:ext cx="5406727" cy="379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</a:pPr>
            <a:r>
              <a:rPr lang="en-US" sz="1400" dirty="0" smtClean="0">
                <a:solidFill>
                  <a:schemeClr val="tx2"/>
                </a:solidFill>
                <a:latin typeface="Eurostile"/>
                <a:cs typeface="Eurostile"/>
              </a:rPr>
              <a:t>BERISUAS</a:t>
            </a:r>
            <a:r>
              <a:rPr lang="en-US" dirty="0" smtClean="0">
                <a:solidFill>
                  <a:schemeClr val="tx2"/>
                </a:solidFill>
                <a:latin typeface="Eurostile"/>
                <a:cs typeface="Eurostile"/>
              </a:rPr>
              <a:t> end event 6 November 2014</a:t>
            </a:r>
          </a:p>
        </p:txBody>
      </p:sp>
    </p:spTree>
    <p:extLst>
      <p:ext uri="{BB962C8B-B14F-4D97-AF65-F5344CB8AC3E}">
        <p14:creationId xmlns:p14="http://schemas.microsoft.com/office/powerpoint/2010/main" xmlns="" val="37563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 smtClean="0">
                <a:solidFill>
                  <a:srgbClr val="1F497D"/>
                </a:solidFill>
                <a:latin typeface="Eurostile"/>
                <a:cs typeface="Eurostile"/>
              </a:rPr>
              <a:t>Innovation</a:t>
            </a:r>
            <a: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4" name="Tekstvak 13"/>
          <p:cNvSpPr txBox="1">
            <a:spLocks noGrp="1"/>
          </p:cNvSpPr>
          <p:nvPr>
            <p:ph idx="1"/>
          </p:nvPr>
        </p:nvSpPr>
        <p:spPr>
          <a:xfrm>
            <a:off x="1909422" y="1228725"/>
            <a:ext cx="7040435" cy="548457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Technology: 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Reliability (no fly </a:t>
            </a:r>
            <a:r>
              <a:rPr lang="en-US" sz="1700" dirty="0" err="1" smtClean="0">
                <a:solidFill>
                  <a:srgbClr val="1F497D"/>
                </a:solidFill>
                <a:latin typeface="Eurostile"/>
                <a:cs typeface="Eurostile"/>
              </a:rPr>
              <a:t>aways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, no take-</a:t>
            </a:r>
            <a:r>
              <a:rPr lang="en-US" sz="1700" dirty="0" err="1" smtClean="0">
                <a:solidFill>
                  <a:srgbClr val="1F497D"/>
                </a:solidFill>
                <a:latin typeface="Eurostile"/>
                <a:cs typeface="Eurostile"/>
              </a:rPr>
              <a:t>overs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, no crashes)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Sense, detect and avoid (fixed obstacles, other air </a:t>
            </a:r>
            <a:r>
              <a:rPr lang="en-US" sz="1700" dirty="0" err="1" smtClean="0">
                <a:solidFill>
                  <a:srgbClr val="1F497D"/>
                </a:solidFill>
                <a:latin typeface="Eurostile"/>
                <a:cs typeface="Eurostile"/>
              </a:rPr>
              <a:t>trafic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)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Improve position 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determination (GPS, IMU, other …)</a:t>
            </a:r>
          </a:p>
          <a:p>
            <a:pPr lvl="1"/>
            <a:r>
              <a:rPr lang="en-US" sz="1700" dirty="0" err="1" smtClean="0">
                <a:solidFill>
                  <a:srgbClr val="1F497D"/>
                </a:solidFill>
                <a:latin typeface="Eurostile"/>
                <a:cs typeface="Eurostile"/>
              </a:rPr>
              <a:t>Miniaturisation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 with preservation of stability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Connectivity: drone part of the network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Longer endurance </a:t>
            </a:r>
          </a:p>
          <a:p>
            <a:pPr lvl="1"/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Law and rule making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Proportional requirements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Less based on manned aviation rules (relation with technology)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Positive attitude to Training and Demo locations</a:t>
            </a:r>
          </a:p>
          <a:p>
            <a:pPr lvl="1"/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User profiles</a:t>
            </a:r>
          </a:p>
          <a:p>
            <a:pPr lvl="1"/>
            <a:r>
              <a:rPr lang="en-US" sz="1700" dirty="0" err="1" smtClean="0">
                <a:solidFill>
                  <a:srgbClr val="1F497D"/>
                </a:solidFill>
                <a:latin typeface="Eurostile"/>
                <a:cs typeface="Eurostile"/>
              </a:rPr>
              <a:t>Miniaturasation</a:t>
            </a:r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 of payloads</a:t>
            </a:r>
          </a:p>
          <a:p>
            <a:pPr lvl="1"/>
            <a:r>
              <a:rPr lang="en-US" sz="1700" dirty="0" smtClean="0">
                <a:solidFill>
                  <a:srgbClr val="1F497D"/>
                </a:solidFill>
                <a:latin typeface="Eurostile"/>
                <a:cs typeface="Eurostile"/>
              </a:rPr>
              <a:t>Exploration in research projects: 3i, BERISUAS, UAS MV (NL)</a:t>
            </a:r>
          </a:p>
          <a:p>
            <a:pPr lvl="1"/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Afbeelding 34" descr="UAS logo definitief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18" y="274638"/>
            <a:ext cx="1432857" cy="149384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4775" y="1769417"/>
            <a:ext cx="1713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UAS Maintenance Valley</a:t>
            </a:r>
            <a:endParaRPr lang="en-US" sz="1200" dirty="0"/>
          </a:p>
        </p:txBody>
      </p:sp>
      <p:pic>
        <p:nvPicPr>
          <p:cNvPr id="11" name="Afbeelding 10" descr="iii_powerpoint04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6" t="1701" r="57081" b="85699"/>
          <a:stretch>
            <a:fillRect/>
          </a:stretch>
        </p:blipFill>
        <p:spPr>
          <a:xfrm>
            <a:off x="107504" y="2973200"/>
            <a:ext cx="1710775" cy="418965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113919" y="4112606"/>
            <a:ext cx="162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BERISUAS</a:t>
            </a:r>
            <a:endParaRPr lang="en-US" sz="2400" dirty="0"/>
          </a:p>
        </p:txBody>
      </p:sp>
      <p:pic>
        <p:nvPicPr>
          <p:cNvPr id="16" name="Picture 4" descr="http://www.sepspharma.com/websites/30/uploads/image/seps/Interreg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204085"/>
            <a:ext cx="1628776" cy="1152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 smtClean="0">
                <a:solidFill>
                  <a:srgbClr val="1F497D"/>
                </a:solidFill>
                <a:latin typeface="Eurostile"/>
                <a:cs typeface="Eurostile"/>
              </a:rPr>
              <a:t>Future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4" name="Tekstvak 13"/>
          <p:cNvSpPr txBox="1">
            <a:spLocks noGrp="1"/>
          </p:cNvSpPr>
          <p:nvPr>
            <p:ph idx="1"/>
          </p:nvPr>
        </p:nvSpPr>
        <p:spPr>
          <a:xfrm>
            <a:off x="1909423" y="1590675"/>
            <a:ext cx="7040433" cy="3600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>From “hockey-puck” to the whole under layer of airspace</a:t>
            </a:r>
            <a:endParaRPr lang="en-US" sz="2400" b="1" dirty="0" smtClean="0">
              <a:latin typeface="Eurostile"/>
              <a:cs typeface="Eurostile"/>
            </a:endParaRPr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kstvak 13"/>
          <p:cNvSpPr txBox="1">
            <a:spLocks/>
          </p:cNvSpPr>
          <p:nvPr/>
        </p:nvSpPr>
        <p:spPr>
          <a:xfrm>
            <a:off x="1909422" y="3470411"/>
            <a:ext cx="7040433" cy="700127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Not only from A =&gt;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A, but also from A =&gt; B 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and longer, higher, further away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sp>
        <p:nvSpPr>
          <p:cNvPr id="9" name="Tekstvak 13"/>
          <p:cNvSpPr txBox="1">
            <a:spLocks/>
          </p:cNvSpPr>
          <p:nvPr/>
        </p:nvSpPr>
        <p:spPr>
          <a:xfrm>
            <a:off x="1909423" y="4750406"/>
            <a:ext cx="7040433" cy="3600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1F497D"/>
                </a:solidFill>
                <a:latin typeface="Eurostile"/>
                <a:cs typeface="Eurostile"/>
              </a:rPr>
              <a:t>Social</a:t>
            </a:r>
            <a:r>
              <a:rPr lang="en-US" sz="2400" b="1" noProof="0" dirty="0" smtClean="0">
                <a:latin typeface="Eurostile"/>
                <a:cs typeface="Eurostile"/>
              </a:rPr>
              <a:t> </a:t>
            </a:r>
            <a:r>
              <a:rPr lang="en-US" b="1" dirty="0" smtClean="0">
                <a:solidFill>
                  <a:srgbClr val="1F497D"/>
                </a:solidFill>
                <a:latin typeface="Eurostile"/>
                <a:cs typeface="Eurostile"/>
              </a:rPr>
              <a:t>relevance becomes a big driver in acceptance</a:t>
            </a:r>
          </a:p>
        </p:txBody>
      </p:sp>
      <p:sp>
        <p:nvSpPr>
          <p:cNvPr id="10" name="Tekstvak 13"/>
          <p:cNvSpPr txBox="1">
            <a:spLocks/>
          </p:cNvSpPr>
          <p:nvPr/>
        </p:nvSpPr>
        <p:spPr>
          <a:xfrm>
            <a:off x="1909422" y="5690272"/>
            <a:ext cx="7040433" cy="3600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1F497D"/>
                </a:solidFill>
                <a:latin typeface="Eurostile"/>
                <a:cs typeface="Eurostile"/>
              </a:rPr>
              <a:t>Impact on manned aviation</a:t>
            </a:r>
          </a:p>
        </p:txBody>
      </p:sp>
      <p:sp>
        <p:nvSpPr>
          <p:cNvPr id="11" name="Tekstvak 13"/>
          <p:cNvSpPr txBox="1">
            <a:spLocks/>
          </p:cNvSpPr>
          <p:nvPr/>
        </p:nvSpPr>
        <p:spPr>
          <a:xfrm>
            <a:off x="1909423" y="2530543"/>
            <a:ext cx="7040433" cy="36000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1" dirty="0" smtClean="0">
                <a:solidFill>
                  <a:srgbClr val="1F497D"/>
                </a:solidFill>
                <a:latin typeface="Eurostile"/>
                <a:cs typeface="Eurostile"/>
              </a:rPr>
              <a:t>From National towards international rulemaking</a:t>
            </a:r>
          </a:p>
        </p:txBody>
      </p:sp>
      <p:sp>
        <p:nvSpPr>
          <p:cNvPr id="3074" name="AutoShape 2" descr="data:image/jpeg;base64,/9j/4AAQSkZJRgABAQAAAQABAAD/2wCEAAkGBxISEhIUEhMWFhUXDRAYGRcYGBgcFxoYHh4YGhUaGBcYHygiGBslHhoYIjEhKCorLi4uGCAzODMsNygtLisBCgoKDg0OGxAQGy8mICUwMSwsLDQsLC8sLCwsLDgsNywsLCwsLCwsLCwsLCwtLCwsLCwsNCwsLCwsLCwsLCwsLP/AABEIAQQAwgMBEQACEQEDEQH/xAAcAAEAAgMBAQEAAAAAAAAAAAAABgcDBAUCCAH/xABREAABAwIDBAUHBQoLCAMAAAABAAIDBBEFEiEGBzFBEyJRYXEUMnOBkbGyNDVydKEIIzM2QlKCkrPBFSRidYOEosLD0fAWF0NTVKPS8SVG0//EABsBAQACAwEBAAAAAAAAAAAAAAADBAECBQYH/8QARBEAAgEDAQQGBwQJAgUFAAAAAAECAwQRIQUSMUETMzRRcYEGYZGhscHwFCIy0RUjNVJygrLh8UKDREWiwuIWJFNi0v/aAAwDAQACEQMRAD8AuRYMBAEAQBAEAQBAEAQBAEAQBAEAQBAEAQBAEAQBAEAQBAEBVG/TGKinNF5PPLFmFVm6ORzM1uhtfKRe1z7SursynCe9vJPhxXiYZCcfrsZw2SHpq2YlzBIwid72EDiHNfoeVwRbVXaMbavF7sV7Ehksze/ik8WHQywyvie6qgu6NzmGxZISLtN7Xtp3Lm7PpxlWaksrDMmDG8YqI9nIp2TPEzqWkvLmJk6zmhxznXMQTrx1WaVOErxxa0y9ORjkV8Ti38Hfwh/CM/RdNkydPNn87Jfjbj38F0M2/TdDuLPghkubd3Xzz4dTS1FzK5j8xcLFwD3NY4jvaGm/O9+a413CMK0ow4GUdyucRHIQbERPII43sVDHigfOeBVGL1cVTLFX1FqeJr3h1TMHEEPPUAJBNmO4kcl6GqrelKMZQX3vUjUsPcZj1TUtqmVEz5RG6nLTI4ucM/SZhndqR1RoeCobTowg4uKxnJsiAbNVGMV5mEFfPeKLOQ6omFx2NtfXxsr9f7NRxvQWvqRhsl+6faWrlpcUdLO+Uw0zZIzIS8tcWzE6uuSLsbpw0VO/oU4zhurGePuGSH4VUY1VQT1MVZUGOHMX/wAYeDo3O7K3NrpyCt1PstOahKKy/UhkkmzE+LYlhrmQVUnTRYk374ZXMf0RjddpkGrxmINjf7Aq9ZUKFfMo6NcMc89w1I7gcuM1dTJSw10/SxiQuzVMgb1HBrrG+upCs1fs1OCnKCw/Uhk7+8/Ea+jiw2PyqZkvkTxKWTP67wWglzgeue8qtZQpVJTe6sZ00RhnS3oYzUw4xRxRVE0cbmUuZjJHtYbzPBu0GxuAB4BaWdKEraUmk3ry9Rlnvffi9TBNRtp6iWLPHNcRyPYCczAL5SL8VjZtOEoycknw5Dmbux2y+NwVkMlXVukgb0mdhqJXg3Y4N6jhY2cWn1LS4uLadNqEcPwXeNSO7R41ikuMT0dJVvZeUhjS6zABHnOtjbgVPRpUI2yq1I5/zgwbu7LaHEXYpJS1c75A2KcOa6xAewjVpt4+IK0vKNFUFUprGcGUXEuQZCAIAgCApv7objQfRrP8FdnZP+vy+ZhkJ2u2ifiE1OKlnkzI4wzzXOcAT1nlpsTwGmnDirdvQVGEnB72TBZ++8D+C4bG48sp7HtHRyWK5uzevfg/ibGptL+K8P1ah+Ni2odufizXkaGzW1cFBg9D5RTmdslTVEDq2DmPuDZ3O5FjyspK1vOtcz3XjCXvRnJZOx20jMRp/KGMcwdK9mVxBPVtrp4rnV6Doz3GzKZ1MQ/BS+hk+EqKP4kD5m2X2gnpKetZFDnbPA1j5LOtGLSC+gtezzx7F6SvRhUnByeMcu/6walj/c+RxBlWWvJlL6fOzLYNaOkyEOv1r3d2WsuftVyzHK01NkQTd1tVDh76l8rXu6SnDWBgaete/WuRYe1Xb22lXUVHkzD4kn3R0MjKDF5HMcGPorMcRYOLWT58vbbMNe9Vr+cXVpxT1T/Iwj3uv+Z8T8Kn9iFpfdph5fEI7H3P3yWq+uM+ALTavWR8PmZRw91Xz5W/Qrv2rFNe9lh5fAwjJ90H+GovQT/E1NlcJeRlkZxzad+I4lRzvhERElNHlBJuBKXXuQPzvsVmnQVGhKKeePwBKvugHWnoT2Rzn+0xVdlLMZrwD4kg3f7yZcSqjA+BkYEEj8zXOJuC0W1+kq91YqhDeTzqMkJxbFo6TaOaebN0bJn3yi560BaLDxcFchSlVslCPF/mYN7dhUmqxupqWMd0bm1LrkeaHEZA4jQOPZfkexaXkejtY029dDPMu9cUyEAQBAEBTf3Q3Gg+jWf4K7Oyf9fl8zDOPvqxWnnfSdBLHKWRTZixwda5ZlBLfB2i32ZTnBS3k1wMMl2+n5pp/rVN+zkVXZvXvwfxNjX2l/FeH6tQ/GxbUO3PxZryI5TY1R/7Oup3Sx+UZ35YzrILzB1xppdut1ZdKp9s30tO/wAgTjcd82D65P8A3VR2l1/kjKJziH4KX0MnwlUo/iRkovdZjFNBR4iJ5Y2Z422Y5wu/qSAhrTq7iBYdq7V/SnOpDcX1k1XA6/3O/nV30aT3yrTa3CHn8jKODumwiKqbiUckbXn+DyGFzQS1xzAOYSOqb21HYpr+pKm4NPmOZ3d01e5+F4pE55IjgkLQSTlDon6C/AXZw8VBfwSrwklx/MwuBzt3WKwRYTiTJJo2PIms1zgHOvFlbladXXItot72nOVxBpd3xCJJ9z98lqvrjPgCg2r1kfD5mUcPdV8+Vv0K79qxTXvZYeXwMIyfdCfhaP0E/wATU2Vwl5Bmzvi+dsM/of2y0sOz1PrkHxNf7oX8LRehqPexbbJ4S8jLLRw/aWhkcyOKqp3vcAA1sjC4m3AAG5XMlQqxWXF48DOUVP5HHNtS+OZjZI3TS3Y8BzTancRcHQ2IB9S6u842OYvD/wDI1NzdPI+nxavow4iEeVWjucocyRrWOA5HKSPDwWl8lO3hU56a+RlFyrjmQgCAIAgIvtrsRBifQ9NJIzohLl6PLrny3vmafzQrVvdToZ3UtRgjkG5agDml01Q4BwJaXRgOHYSGXAPcbqw9qVccF9eZjBLdrdlocQgbBK57GNlY8dHlB6oc0DrA6Wd9gVShcSoy3omRPspBJQCgeXmEQsYHXAf1SC11wLZgQDwt3IriUavSriYxoQv/AHJUl/lM9vCP32V39K1P3V7xgn2zmBQ0NOyngByNubuN3OcfOc49pVCtVlVm5yMnRmjDmuaeDmuHtFlGnh5BWv8AuUof+fU+2L/810v0pV7l7/zMYJbsdshTYax7YM7i9zS57yC42vlHVAAAueXMqpcXM67zIya2xuwdPhr5XwPleZGNaRIWEWBvplaFtcXc66SkloMGLZnd7TUJm6KSZzJoiySN5YWFutuDA4EBzhx5lZrXk6uN5LK4MwkR6XcnRkktqKgC+g+9m3dfLqrC2pV7kMEy2P2Xgw6ExQlzs0he57yC5ztByAAAAAACp168q0t6Rk0Nntg6ejq5auOSVz5BKC1xZlGdwebWaDxHat6t3OpTVNpYRjB5242DixN0TpJXx9Gx7RkDTfMQTe/gs213KgnhcQ1kybU7ERV1TT1D5XsdDls1obY2fn1v36LFG6lSg4JcQ0edt9hYcTdE6WWSPo2vAyZdcxBN8wPYltdyoJ7q4mcHK2f3UU1JUxVDJ5nOjfmDXBljoRrYX5qWrtCdSDg0tTGDqQ7CQtxI4j0snSZ3nJZuTrRmPsvwN1E7uXQ9DjT++RgU2wsceIvxCOaRsj3vLmWaYyHCzgeevHjxR3UnRVJrQY1JaqpkIAgCAIAgCAIAgCAID8KAgW1G9mgpCWRk1Mg5REZAex0p0/VzLIKvx7e/iM5IicymZfhGLvt3yPvr3tDUwZIdUY5VSG76mdx/lSyH3lZBlw/aWtgIMNVOw3vpI6x8Wk2PrCwCe7N76quItbWMbOy4u9oDJQOZsOo7wsPFBgunZ/aGlro+kpZWyDmBo9p7HsOrfXx5LBg6iAIAgCAIAgCAIAgCAIAgCAIAgCAIDxNK1jXOe4Na1pc5xNgANSSTwACA+eN5e8mSue6Clc5lICRpo6f+U7mGdjPWexuTZLJE6DZarmALIXEEaX0v4XUbqxRPG3m+Onie6/ZKthGZ8D7drRm9uVFUiYdGRxch7FvvI03H3GWOje6wDSbnTv8ABa9JHhk26GeM4OpT7KVbwS2F5FuIGnqvxWrqpG6t2zG2GsoZWyM6SCRurXC7T4djh2g6FbKomaToyRf27PeAzEo+jlsyqY27mjQPb+ez97eXgtyEnSwYCAIAgCAIAgCAIAgCAIAgCAIAgKU387WuzNoIXWAa189uZOscZ7rdYjnmZ2LKMkB2JwU1EzRbSxJ7h/nwVatLL3fadC2ioLpGvAvLCqLomtYy9g0DXu7lDjQ2lLLyzr0jAb3F1G3g1Z5n2ZoXnMaaK54nKNTzUyw1qRqpOL0Z7ptnqWI5mQMBtYkAXI8UwkZdWcuLPx1L1uAtwHctN7uN0zibWbNMqIix3G/E6205e1YjNp4ZummslB3noalksZLJIprtd3i4IPaDqCOYJVylUU0VLijuP1H0xsRtRHiVKydgyuvlkZ+ZILXF+YNwQewjndSlY76wAgCAIAgCAIAgCAIAgCAIAgPxzgNTwAufDmgPkbGK91bWyym95qpxHc0mzB6m2HqSTwsklOO9JJlt7usJawOcPzmi/cOHvVPB067SSiiwhDa3O6SyVFIz07LH3qFI3k9DZt/rmpokTP1gvoVkcDGY/eolHU3cjRxS9jYnXsWk/wARLSWhSO8Ck60ummbN6zx+0fat6UmmizUip0mmZtxONmGvNOT1KiJwty6RgLmH2B49YXROKz6GWDAQBAEAQBAEAQBAEAQBAEAQHI2uqzDQ1kg4soagjxyOy/bZAfKuBM++sPY4H2KOtLdiWrWG9Mu7YuciAmMX1Nx/ruVZS5ot1o5lhkmZiEltQAsORH0cTo0U7r3cf9eC1bw8mriuCOgH31/9qRSTInFoyMbr4BMmDXdJroFG6ncSKHeaNXTufa+g568exaY5sljJRKh3kPaJujjINo7vt2gk6rKfIuU87uWQvDKvoMRpZW3BbVUzz39YZh33HvV6g80zmXkUqrwfWBUhUCAIAgCAIAgCAIAgCAIAgCAim9SXLhNce2AN/Wc1v70B87bNUuZ1zzv9iq3Dy1E6llTai5lobr+kM0zGnMxrCbd/C/7lFT0bRJdY3U2WUymc7zmZbev2KRopbyRmjo7exadH3melMjYPetdxJjfbMzo2gak+pZwkjXLb0MQufNFu9Y48DbhxMdXTEjjy17+4LPRt8QqiRQmPRPElY6S+YyEa9jj7uS1SaZ2IYlBY+sEYw6Zr6+mPFvllMPGz23V2jFxhhnFu6inUbXgfWpUhVCAIAgCAIAgCAIAgCAIAgCAq7ettBnkdhdgOmpGPz/y8xc1tv0Ae+9uxattE9GEZ6PjyKe2bDxLk4EPsR2a6qCutU0XbKTy4sz0+2FVS1Ej6STowZHAiwcHWJ1IcD/qyljSjgrV67nN9xMKDflVD8NTxPFuLCWm/fe44J0XrId5HfwrfTFI6NskPRgvs85r2HaDYBYdJm0d1ljurGvbnY4FpaCCNQRa4II4hVGm5MnSwsMis28yihhDpH5ntkewxgjOCCeLTy71NGm2aVVuyI5Wb9IgPvVI4nXznADu4XPFSKkyJyj3kRxTe/iMkgdE5sDMtujDWvB7SS4XJ8LLdU0YckaGH4zJVsn6cgljGuLwBdx7wNL+HFRVaaS0L9pXk9HyOdshGZcQp3EaNq45X25MY4Pd3C9rDvIU/BFHddSbSPp7AcchrI+lgdmaHuae5w4jv8Ui8o0nDdeDpLJoEAQBAEAQBAEAQBAEAQBAUpvew+YVzpYoxJmpIDb8oZS8Zo+eZpAOnbzUMlma14F+i8UHhZefgivsBle4zvYPvj4pMvAdY2bfXvJK0m0pJMmpKU6cppas5eCYeyWTo5JWw/wAt4JZe4uCRo2wuddNLc1ZbS4nPjF5wkSit2ImZLkZaojLOrJG1xbY26wMYy5gQ4ZXHs7VtDo5a5waValaOm633YSx5mebdnUmN72dGXxtYSGEkkni0stoR2g2PZzUEqsVw1J40m8Z0fuLN3U0+Skhab5rSEjsIJAHdYAKs3mZPUWIewgu1Oyhr8Rq3xBkYaYw65IGgbnfbnxAsLcCeWs9OeI6kdSnzZy59hHRlpikgqAWOzsa+2VwDgQXecCDY8LEgi3IzqUJLjgqzdSD0g/rxOViuy8UIaHVLDM5rj0TRnym4yBzmHTq3JNtLDjfTEpwXDgb04TlxSy+X+DvUWwskGHVNTK+xdE3ow03BsTxFgb6HTsI7wIJVFLBapQcJOK4nH2ObC1snTyiKN5tI7NZ+QfktABJLnG1gOAceSkeXwMQcacNeZbe5LDzDTVQtZpxGYN8G2boeY04rMHltkFaO6opljLcgCAIAgCAIAgCAIAgCAIAgIHvSvF5HVWvHHVNjm7o5C0Zj3Ai36YUc451LNvV3W49/xKixXEGwTxTMA0lqGOGmrmSvBzW5lpbx7lCoPkXpVk1q+eCzYtnaHE4xVQBsb3Cz2gC2cC3WaOffzWjxLUijOdFuPI6OG7A0zLZ4mcuD3a+qwsiyjWdbP+ESeOkihZkYxrG2tpp7TxPiVl68SJNtnF2dpg3qNGgfJ8RWjX3ixUemWYsBp29PK42+USg35tdbj9nsWyNKjaSR4xjYGKdxL+sCb9h9dvO9aOIjcLGqMMG7anY5rsxDdOqABcDvWHDPFmyuml91HH3xYsyGlip4rAOJBA5NHAevX7Vtu54Cg8NykQyk2PgqGRVQeY4xBGx1zf780vMzifyIxG0O8XBbKTUMLmbOP67elrj6XvLu2Qp+jo4BYi7M1iLEBxJbccjYhTUo7sEilcz36rZ2VIQBAEAQBAEAQBAEAQBAEAQGljWGsqaeaCQAtkic037+B8QbH1IzMXh5PmXbfAJqadokikYJMvWeDl6QdV2V/B4sAb96ih92OvIt1sSmlF6P48CVbvXSwucy+WRrx1hzBHV8QoJJZ0LsYtR3amuC5sLY5rLvdmJ5rEe8p1MN4RxdocXtdjNXZC49zRxJ9yxxJKcMam1sow6X1tfX2ovxGa70NKVzoZn5RfM9xPq7vALGSRJThqSXD65ksYcw8QPUpclOcHFmriVXlB7gVE5ZeCSED592pq5ap80sjj0cd8o5ZibKaL0wi26SS3n3Ex2Qw2KopqKjbI1+eQTTtYTcRjrOY/s62W/bp2BY4ywvpEck4wdRrGOHiXSrRyj9QBAEAQBAEAQBAEAQBAEAQBAQTfPgvlOGyPb59O8TD6IuJB+qSf0QhtF4ZWlNiAZLT1Db2kp2Nf2CQcf3+0qhva6nfcd5ZLZjxRhp2uGjQ25R9yKG41PUg+PYh5NG6WQFzqnzRwy5L2GY8uB9q2XqJueHyNvZXeLG4HO0skDSSNLHwN0ccPQjdPfRy2bwc1UC2MlnWBcfNaO3v1sihlG8mliKJjgsUlLIA8nJL1hf8kuJcGnuANvUscCOT346cjo7Ry2hkN/yD7bLT/UYpJ5KP2ma49HTs1LnMa0Dm5xH7ypaed/CLVxL9Vr4H0fheFxU7GMjYxuWNjSWtAJygDUgaq2kkcWU3LizdWTUIAgCAIAgCAIAgCAIAgCAIAgMc8LXtcxwu1zXNcO0EWI9iA+b6ujMDa2kkvnp6jq35i4DXDxaQ79JUqsd2R3LaqqkMk92bkE0FLFe4sM/iOR9v2hap6ZMTTi5P2Ei2jwWGqhMTwNBpp5ptYafuWqk4vQrLXiUfjWBPpJAMwAcXAAXsLaE8b9isOSlpzNlCVPVPQs7YjdnSgNnqfvjrMc1puB2gnt5aLXf0xkinLD0WveTrHmiVrjbUDT1ahRuSfAUsxeGQTavFHFscdwCZg069mrreoH2rVou0opZaODuxwjy7E31LxeKmOcX4GQ3EQ9Vi7xYFbpIp3cnj3fmXspjnhAEAQBAEAQBAEAQBAEAQBAEAQBAU9vswYxSxVzB1ZGdBOO/jE8+q7b9ze1RVY5WhbtaijLX6+vmRzA8Tl6JkdOWtkJc5z3cGtBbbQcbmyqwaSwdSom9Te/2gmDnNNYyNxcL/ebcu17rLeKgzRwaWXgxT9MXZvK6WUGx+/sb1e9uS4J4cbXUm4lwIZZemVj2HVk2gqIgD/CMThoNYWgd1g111o6UeZuoJ8Me/wDM2HY9iTehlaYp2mXrRtjLSY7cdXu7ey+gWqUFwI5Us6EU29qHyVbWNBzdGA1o1OaS+g7TqAsYyWIfdgXPsHs2KCjjhNjIevKRzebXAPY0ANHhfmrkVhHHrVN+WVw5EiWxEEAQBAEAQBAEAQBAEAQBAEAQBAEBp4thsVTDJBM3NHIwtcPcQeRBsQeRAQyng+eYac4bX1FNUEmzQ1jwPOabOY6x/OFu4EEKtVgorKOnQrOp91mSu2JqqqUuiN82uVxu4dl7C3Ba0545G1aMeO9jyP2Hc/Wk9fK0doAP94KbpX3fXsKfRU/3vd/c91W7B8TSemeHC3GOzf1g4kewrR1XwaJadGPFSZ4ocVloiY5SX5PNNxflzPJV868C/u/d4+0mW63AHVVQ/E5x1Q4tgaebh1XP8G2yjvueSt0oYWpzrmt/piW2pSkEAQBAEAQBAEAQBAEAQBAEAQBAEAQBAQneXsO3EIhJEA2riYejdwzt4mJ57DrY8iewlYkk1g3hNxaaKmwfb6ro3lj4yHsJDmvaQ8aWIcLfbZV3Sa1yXlVhV0kn5akoZvfBaC+M5tdA7/NoUe7Il6GlyfuNWfeUZg5oieRY35gDv/8Aaw01xJIUYcn7jhYHgsmL1gjFxG3KZnj8hl/NB/OdwHt4BSUYtveZHdVFGO6vM+iKSmZExkcbQ1jGNa1o4BoFgArRyjMhgIAgCAIAgCAIAgCAIAgCAIAgCAIAgCAIDi7QbKUdbbyiFrnC1pBdsg7LPbY27uCw0mbwqSjwI83dVRDzZakfpxn7XRkrXo4kquaiMjN19D/xHTyD80yZW+vog0n2ooJCVzOXqJVhOEwUrOjp4mRMvfK0Wue0niT3lbkDbfE3UMBAEAQBAEAQBAEAQBAEAQEa232mdQRxPbG1+eRzbEkWsL8lBXrOmk0jrbJ2dG9nKMpYwsjF9pzDh8dX0YLnxwEMucoc8X1PGw1SdbdpqeBbbNVa9lbb2ib154RETvKrAwSGkZ0ZdYPtJlJ7A69r6H2Kt9rnjO7odr/07aufRqq97u0z7CyMKrOmhhltl6SGN9r3tmANr8+KvQlvRTPK3FLoasqec7ra9jMWPVr4KeaVjQ50cRfY3sQNXcO66xUk4xbRvZ0Y1q8KcnhN49v9yObPbauqKWrndG1roGF2UE2IyktvftIIUFO43oSk1wOre7HVC5pUoybU3jPnr7me9n9snVFHVVD42tdCHnKCbGzbtuT2m4Wadfeg5NcDW82QqF1ToRk2p4188P3GXYfaqSv6YvibG2Po9QSbk5r8ewN+1ZoVnUzlcDTa2zIWW4oybcs+7/JwMM3mSS1EURhYGPqGMzXdmAc6wPZzUMbtuSWDpXHo5ClQlUU3lJvGnJZOrtpthUUUwZHA17Oga8uIfoSXAi7TbkPapK9eVOWEinsrZNC7pb85tPOMady7zk4PvEqp5YmeTMyvnjY5zQ82BIBN72uAbqOF1OTSwXbrYFvRpyl0jyk2lprhG9tNvBfTVT6eOnEhbkFy43LiAdAB32W9W6cJ7qRXsNhRuLdVpzxnPLkjNsXttJW1DoZIWstE512k3FiAQQfH7FmhcOpLdaI9qbGhZ0FVhNvXHtMuxu2b62okhdE1gZE51wSSSHNbax+l9izRuHUk44NNqbIhZ0I1Yyby8cPU38hsTtk+umkjdE1gZFmuCTc5gLa+KULh1G00Nq7IhZUozjJvLxw9WT1s9tdJUV09K6NjWx9PZwJucjg0XvpzSnXcqjhjgYvdlQt7OFwpNuWNPFZNWt27fFiHkromdH5RGwvuc1nW17NLrWVy1U3ME1LYkall9oUnnDeOWhkoNs5ZMSNGY2BgnnZmGbNZgeRztfqhZjcN1dzBrW2RThYK6UnnCeNMatfmYcc2+lhq5KaKl6UtcALOcXO6ocbNaD3+xYqXLjNxSyb2mw6dW2jXqVN1PwwtccWzc2O20dWTSQSQdE9sZdxJ4ENc1wIBB1HsK2o3HSScWsEG09jq0pRqwnvJvHtWcomCsnDCAIAgCArzfL+Ap/Tv+FU738KPT+jHXVPBfE87WNJwOmsOEVET3DLb3ke1Yq9nXkZ2c1+mKnjP4nL2VxmgmpIqGszMDJXODibMcSXkXcNW+ceNhpxUdKpTlBU5lzaFneUbmV3ba5WMcWtEuHPh/YtOjgZHGxkYsxsbWtFyeqBZup46c10IpJYR4+rOU5uc+LeX4nqohD2OY7g5jmnwIsUaysGsJuElJctfYUJh9caeKvgdo6SNjP0mSNzD9UvXIjLdUo/XE+kVqCuKlCsuCbfk4/ng/MJxMR0ldFexmFMB35Xku+wpCeISXfgzc23SXNGpjSO970TXZA+TYLVTXsX9OWnvsImf2rq1R+7QcvruOBtL/wBxtWnS7sZ/qfuK7bA+NkU40vM8N8WZDf8AtD2KlhpKR6hzhUnKj3JZ/mz+ReO10wfh1S4cHUhcPAgELrVnmk36j55s2O7fU4vlLBw9zx/iUv11/wAEShs/wPxOj6Tdrj/Cvizif/Yv6b/CUX/E/XcdD/kfl/3E3wzZeOGsmqw95kkL+roGgOIJ7ydBrdW40VGbn3nnq+0p1bWNthKMca89Cs93+NQUlZNJO7K0wvaDlcdc7DazQeQKoW9SMJtyPW7Zs611awhSWWmnxS5Pv8To7nT/ABqo+rf32rez/G/Arek3Z4fxfJmbYX54rPGs/aBZodfLz+JHtf8AZdL+X+kjO35tiNT6VvwtUFx1rOtsbsNPw+Z0NjKzpsYjltYvkncfExvJ+1b0Zb1ZP64FbalHodlyp9yiv+pHZo3W2heTydL+xKlXafruKFVZ2Gl4f1km2cpsOZUSyQTskqJnyuJ6QE2cc7mtaNLD26cVPTVJSbi8tnIvql9OhGFWDjCOFw7ljLZKlYOOEAQBAEBXm+X8BT+nf8Kp3v4Uen9GOuqeC+J36HEoqfDKaSYExikpQ6wzaODW6tPEaqWM1GknLhhHNrW9SvtCpTpfi3pY5cG2QTb3CKLyeKso9Gyz5bC4YdHXIa4XaQW2tw7lUuIU91ThzPRbHu7vp5Wtzxis+vlzXHj4lhbD/IKX0A95V2h1aPM7W7bU8TuqU5xQ239F0VfUgCwdJ0g/TAcftJ9i5FxHdqM+j7GrdLZU33LHs0+Bxq2kdE5od+VFE8eD2tePfb1KKUcF+lVVRNrk2vY8fIsXan+L4JSw2sZOhuPEGV39q3tV6r92gl3/AOTy2z/1+16lX93P/wCV7iGVmLxPoYKcMcHxzPcXm1jmzXA5/m+xVZVE6aj3HcpWlSF7UuG1uySWOemP7lksqukwEu7KAs/UOT+6r2c2/keWdPo9s7v/AN8+3X5njc98il+uv+CJYs/wPxNvSbtcf4V8WcQ/jF/Tf4Ki/wCJ+u4v/wDI/L/uJ1TbUwPrDSNDzKC8OOUBgLdTqTc+xW1Wi57i4nnp7MrQtftMsbrxjXXUrHd7g0FVWTMqGZ2iCRwGZzetnYL3aQeBKoW9OM5tSPW7au61tawnRlhtpcE9MPvTOvusjDa+sa0WDY5AB2ASNA4qS1WKkl9cSl6QScrOlJ8W1/SfmwvzxWeNZ+0CUOvl5/Eztf8AZdL+X+kj23UDn4lVNaLnNe3cIw4/YCoa6zVePrQ6eyJqFhTcvrMsDdt85U39N+zelt1q+uQ272Cp5f1IkdKy+0EgPMzD2wlTrtL+uRyqjxsSL8P6zW2UoGU+NuhjvlZ07Rm1PmHiRZa0oqNfCJto15V9kqrPi8fEtpdE8UEAQBAEBEN42AT1kULYACWyuJu4DQi3NVrmlKokonb2JfUbSpOVV8VjhnmZcVwCaXC2UrcolbT0zbE9XMzLmGYeBWZ0pOjuc9DS3vqVLaLuHndbk/Xh5IK/YLFCxsZIMbSS1hm6gOtyG3sDqfaVU+zVcY5eJ6Nbc2cpuol958Xu6vzLS2doHU9NBC4guZEASOF+JtflquhTjuwUWeOva6r3E6seDZ0luVSv94Wx09ZPHLBl/ABrszragkg9+h+xU7ihKck4npdi7Wo2tGVOrnjlYXq/sa+2Gws9RNC6AMyNpYY3XdY3bcaDn1cqxWtpSkt3uJdmbao0KU1VzlybWnf/AHydHeHs1U1nk7acNyRtffM62pygadwb9q3uaUp4UeRV2LtGhab8q2cyxyz9cTPjexcTqExQwxCcRQgPytDi5pbmu+19QHa96zO3Tp4itSO12xUjedJVnLcy9MvGHnGnq0MOC7PVTMLnpJA0SO6UM6wIs7KdSOGuZYhSmqTg+JvdX9vPaMLmDe6sZ07v7YN/d/gUtHTvjmy5jUueMpuLFrBx7btK3t6bpxwyvtm9p3ddVKecKONfF/mRza7YirlrH1FM9vXykHMWOaQ0NOvqvcdqgrW85T3onU2btm1pWqoVk9PVlPXJl2I2Nq6er8oqHNsGP/KLnOc4W/zNys0KE4z3pGm1tr21e26Giny5YSSNnYPZKoo6qWWbJldA9oyuJNy9jhpYcgVtb0JQm2yLa+1aF3bxp085TT1Xqa+Zn2L2YqKWrqZpcmSRr8uV1zq8OFxbsWaNGUJuT5ke1NpUbm2p0qecxxnT1YPGzGy1RBiFRUyZOjk8oy2dd3WeHNuLdiUqMo1HJ8DN/tOjXsYUIZ3lu5000WDE/ZOoOLeVEMMJluesM1smU9XxWHQl02/yN1tSgtm/Z8vfx3acc8TS2Y2GqaWvZMcnQskmsc3Wylr2s07dQtKVtKFTPIsX+2qFzZOks77S5aZymz82q2JrZKySopnt65BBDyx7TYNIv/keaVbeo5uUTOz9sWkLWNCunp6sp65NjYfYypp6ryipc24a+wDsznOcLEuPgSs0LecZ70iLa217evb9BQXdywkl3Fhq6eYCAIAgCAIAgCAIAgPD5Wt85wHiQPemUbKMnwQZK13muB8CD7kyg4yXFHpDU8GZo4uA9YTKNlGT5CSdrbFzmgHhcgX8LplIRhKXBGPy2L/mM/Xb/msby7zboan7r9jMsUrXatcHDuIPuWU0zWUZR0ksH4+Zo0Lmg9hICZQUJPVI/RI217i3bcW9qZG684xqeW1DCbB7SewELGUZcJLVpmVZNAgCAIAgCAIAgCAIAgCAIAgCAh28/BunpDI0deAl4+h/xB7LO/RVa6p70M9x3NgXfQ3O4+E9PPl+XmVlsXjPklXHITZhOST6DrXPqNnfoqhQqbk0z121LT7VbSguPFeK/Ph5lnbzsZ6CjLGnrzksH0OMh8LWb+mr91U3YY7zyOwLTprrfa0hr58vz8istisF8rq44yLsBzyfQba49Zs39JUKFPfmket2refZbaU1xei8X+XHyOvvZlca7KT1W08eUche5Ngpbt/rCl6ORStN7m28kel2eqmw9OYiIsrXZ7t4G1ja97ajkoXSmo72NDpR2jbSrdAp/e4Y14r3Hd3VVL21zWAkNfFIHDkbAuGnaCPf2qW0bVTBz/SGnGVm5NaprHm8GTe18u/q0Xvcs3fWGvo52P8AmfyJFg/4vyehqfjcpodm9py7r9tx8Y/AhO7/AOcKX0p+Fyq2/WI7+2ew1PD5l9LrnzgIAgCAIAgCAIAgCAIAgCAIAgPxzQQQRcEEEdo5oZTaeUfPm1eEGkqpYfyQ67D2sOrfHTTxBXGqw3JtH0zZ12rq3jU58/FcTBiuLy1AhEhv0UDY2+Avqe/hr3BYnUcsZ5ElvaU7dzcF+J5f13FrbrME6Cl6Zw685DvCMeZ7dXesdi6FpT3Ybz5njfSC86a46KPCGnnz9nD2kL3r/L3egi9xVW76w7/o72JeLJjX/Mw/myD4GK3LqPI85Q/a/wDuS+LIRuw+cYfoTfA5U7XrEem2/wBhl4r4mzva+Xf1aL3uW131hF6Odj/mfyJFg34vyehqfjcpodm9py7r9tx8Y/AhO7/5wpfSn4XKrb9Yjv7Z7DU8PmX0uufOAgCAIAgCAIAgCAIAgCAIAgCAICut8OGtMUNRwe2Toz3tcHOHsIP6xVK8gsKR6j0ZuJKpOjya3vNae/PuK72cw8VFVBCTYPlaD4cXW77AqlTjvTUT1F9cO3t51VxS959DsYAAALAAAAcABwC7R8wbbeWUxvX+Xu9BF7iuXd9Ye99HexLxZMa/5mH81wfAxW5dR5HnKP7X/wByXxZCN2HzjD9Cb4HKna9Yj023+wy8V8TZ3tfLv6tF73La76wi9HOx/wAz+RIsG/F+T0NT8blNDs3tOXdftuPjH4EJ3f8AzhS+lPwuVW36xHf2z2Gp4fMvpdc+cBAEAQBAEAQBAEAQBAEAQBAEAQEJ3u/IW/XI/hkVW86vzPQejfbH/C/iiutgfnCl9N+4qlb9Yj1G2OxVPD5l9rrnzcpbev8AL3egi9xXLu+sPfejvYl4smNf8zD+a4PgYrcuo8jzlH9r/wC5L4shG7D5xh+hN8DlTtesR6bb/YZeK+Js72x/Hh9Vi97ltedZ5EXo32P+Z/IkWDfi/J6Gp+Nymh2b2nLuv23Hxj8CE7v/AJwpfSn4XKrb9Yjv7Z7DU8PmX0uufOAgCAIAgCAIAgCAIAgCAIAgCAICE73fkLfrkfwyKredX5noPRvtj/hfxRXWwPzhS+m/cVSt+sR6jbHYqnh8y+11z5uUvvYYRXkkaGnit38R7wVy7vrD3vo407PHrZyp9rKl9MKUlvRhjG3t1srbZRe/DQD1LR15uG5yLcNk28Ln7Sk97LfHTL5nR3WRE4hGQLhsUpPcMpF/aQPWtrRfrCv6QSSspJ82se3Jn3t/Lh9Vj971tedZ5EXo32N/xP5HFp9qqhlI6kBb0Tg4at6wBN3AHvN/aolWkobnIvz2ZQncq5ed5evTQzbvx/8AIUvpHfC5Zt+sRptnsNTw+ZfK6584CAIAgCAIAgCAIAgCAIAgCAIAgNHGMIhqmCOdmdgeHWzObqAQDdpB5lazhGaxIsW11Vtp79J4eMcE/ic3D9jKGCRksUOV7DdpzyGx8C6xUcbenF5SLdba95Wg6c55T46L8iQKY5ho4rhEFS0NnibIBe1+I7bOFiPUVrOEZ6SRYt7utby3qUmvrmuDOP8A7AYb/wBN/wByb/zUX2al3fEvfp2//wDk/wCmP5HWwjBaelaW08TYweNrknsu5xJPE8SpIU4w/Cilc3le5easm/ruWh+YvgdNVACeJr7cCbhw8HNIIHrSdOM/xIzbXte2eaUmvh7Hocn/AHf4b/0//cl/81H9lpd3xLv6dv8A9/3R/I6GD7NUlK4ughDHEWLruc63YC4mw8FvCjCGsUVbraNzcpRqzyu7RL3YOupCkEAQBAEAQBAEAQBAEAQBAEAQBAEAQBAEAQBAEAQBAEAQBAEAQBAEB+2Q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2800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ISEhIUEhMWFhUXDRAYGRcYGBgcFxoYHh4YGhUaGBcYHygiGBslHhoYIjEhKCorLi4uGCAzODMsNygtLisBCgoKDg0OGxAQGy8mICUwMSwsLDQsLC8sLCwsLDgsNywsLCwsLCwsLCwsLCwtLCwsLCwsNCwsLCwsLCwsLCwsLP/AABEIAQQAwgMBEQACEQEDEQH/xAAcAAEAAgMBAQEAAAAAAAAAAAAABgcDBAUCCAH/xABREAABAwIDBAUHBQoLCAMAAAABAAIDBBEFEiEGBzFBEyJRYXEUMnOBkbGyNDVydKEIIzM2QlKCkrPBFSRidYOEosLD0fAWF0NTVKPS8SVG0//EABsBAQACAwEBAAAAAAAAAAAAAAADBAECBQYH/8QARBEAAgEDAQQGBwQJAgUFAAAAAAECAwQRIQUSMUETMzRRcYEGYZGhscHwFCIy0RUjNVJygrLh8UKDREWiwuIWJFNi0v/aAAwDAQACEQMRAD8AuRYMBAEAQBAEAQBAEAQBAEAQBAEAQBAEAQBAEAQBAEAQBAEBVG/TGKinNF5PPLFmFVm6ORzM1uhtfKRe1z7SursynCe9vJPhxXiYZCcfrsZw2SHpq2YlzBIwid72EDiHNfoeVwRbVXaMbavF7sV7Ehksze/ik8WHQywyvie6qgu6NzmGxZISLtN7Xtp3Lm7PpxlWaksrDMmDG8YqI9nIp2TPEzqWkvLmJk6zmhxznXMQTrx1WaVOErxxa0y9ORjkV8Ti38Hfwh/CM/RdNkydPNn87Jfjbj38F0M2/TdDuLPghkubd3Xzz4dTS1FzK5j8xcLFwD3NY4jvaGm/O9+a413CMK0ow4GUdyucRHIQbERPII43sVDHigfOeBVGL1cVTLFX1FqeJr3h1TMHEEPPUAJBNmO4kcl6GqrelKMZQX3vUjUsPcZj1TUtqmVEz5RG6nLTI4ucM/SZhndqR1RoeCobTowg4uKxnJsiAbNVGMV5mEFfPeKLOQ6omFx2NtfXxsr9f7NRxvQWvqRhsl+6faWrlpcUdLO+Uw0zZIzIS8tcWzE6uuSLsbpw0VO/oU4zhurGePuGSH4VUY1VQT1MVZUGOHMX/wAYeDo3O7K3NrpyCt1PstOahKKy/UhkkmzE+LYlhrmQVUnTRYk374ZXMf0RjddpkGrxmINjf7Aq9ZUKFfMo6NcMc89w1I7gcuM1dTJSw10/SxiQuzVMgb1HBrrG+upCs1fs1OCnKCw/Uhk7+8/Ea+jiw2PyqZkvkTxKWTP67wWglzgeue8qtZQpVJTe6sZ00RhnS3oYzUw4xRxRVE0cbmUuZjJHtYbzPBu0GxuAB4BaWdKEraUmk3ry9Rlnvffi9TBNRtp6iWLPHNcRyPYCczAL5SL8VjZtOEoycknw5Dmbux2y+NwVkMlXVukgb0mdhqJXg3Y4N6jhY2cWn1LS4uLadNqEcPwXeNSO7R41ikuMT0dJVvZeUhjS6zABHnOtjbgVPRpUI2yq1I5/zgwbu7LaHEXYpJS1c75A2KcOa6xAewjVpt4+IK0vKNFUFUprGcGUXEuQZCAIAgCApv7objQfRrP8FdnZP+vy+ZhkJ2u2ifiE1OKlnkzI4wzzXOcAT1nlpsTwGmnDirdvQVGEnB72TBZ++8D+C4bG48sp7HtHRyWK5uzevfg/ibGptL+K8P1ah+Ni2odufizXkaGzW1cFBg9D5RTmdslTVEDq2DmPuDZ3O5FjyspK1vOtcz3XjCXvRnJZOx20jMRp/KGMcwdK9mVxBPVtrp4rnV6Doz3GzKZ1MQ/BS+hk+EqKP4kD5m2X2gnpKetZFDnbPA1j5LOtGLSC+gtezzx7F6SvRhUnByeMcu/6walj/c+RxBlWWvJlL6fOzLYNaOkyEOv1r3d2WsuftVyzHK01NkQTd1tVDh76l8rXu6SnDWBgaete/WuRYe1Xb22lXUVHkzD4kn3R0MjKDF5HMcGPorMcRYOLWT58vbbMNe9Vr+cXVpxT1T/Iwj3uv+Z8T8Kn9iFpfdph5fEI7H3P3yWq+uM+ALTavWR8PmZRw91Xz5W/Qrv2rFNe9lh5fAwjJ90H+GovQT/E1NlcJeRlkZxzad+I4lRzvhERElNHlBJuBKXXuQPzvsVmnQVGhKKeePwBKvugHWnoT2Rzn+0xVdlLMZrwD4kg3f7yZcSqjA+BkYEEj8zXOJuC0W1+kq91YqhDeTzqMkJxbFo6TaOaebN0bJn3yi560BaLDxcFchSlVslCPF/mYN7dhUmqxupqWMd0bm1LrkeaHEZA4jQOPZfkexaXkejtY029dDPMu9cUyEAQBAEBTf3Q3Gg+jWf4K7Oyf9fl8zDOPvqxWnnfSdBLHKWRTZixwda5ZlBLfB2i32ZTnBS3k1wMMl2+n5pp/rVN+zkVXZvXvwfxNjX2l/FeH6tQ/GxbUO3PxZryI5TY1R/7Oup3Sx+UZ35YzrILzB1xppdut1ZdKp9s30tO/wAgTjcd82D65P8A3VR2l1/kjKJziH4KX0MnwlUo/iRkovdZjFNBR4iJ5Y2Z422Y5wu/qSAhrTq7iBYdq7V/SnOpDcX1k1XA6/3O/nV30aT3yrTa3CHn8jKODumwiKqbiUckbXn+DyGFzQS1xzAOYSOqb21HYpr+pKm4NPmOZ3d01e5+F4pE55IjgkLQSTlDon6C/AXZw8VBfwSrwklx/MwuBzt3WKwRYTiTJJo2PIms1zgHOvFlbladXXItot72nOVxBpd3xCJJ9z98lqvrjPgCg2r1kfD5mUcPdV8+Vv0K79qxTXvZYeXwMIyfdCfhaP0E/wATU2Vwl5Bmzvi+dsM/of2y0sOz1PrkHxNf7oX8LRehqPexbbJ4S8jLLRw/aWhkcyOKqp3vcAA1sjC4m3AAG5XMlQqxWXF48DOUVP5HHNtS+OZjZI3TS3Y8BzTancRcHQ2IB9S6u842OYvD/wDI1NzdPI+nxavow4iEeVWjucocyRrWOA5HKSPDwWl8lO3hU56a+RlFyrjmQgCAIAgIvtrsRBifQ9NJIzohLl6PLrny3vmafzQrVvdToZ3UtRgjkG5agDml01Q4BwJaXRgOHYSGXAPcbqw9qVccF9eZjBLdrdlocQgbBK57GNlY8dHlB6oc0DrA6Wd9gVShcSoy3omRPspBJQCgeXmEQsYHXAf1SC11wLZgQDwt3IriUavSriYxoQv/AHJUl/lM9vCP32V39K1P3V7xgn2zmBQ0NOyngByNubuN3OcfOc49pVCtVlVm5yMnRmjDmuaeDmuHtFlGnh5BWv8AuUof+fU+2L/810v0pV7l7/zMYJbsdshTYax7YM7i9zS57yC42vlHVAAAueXMqpcXM67zIya2xuwdPhr5XwPleZGNaRIWEWBvplaFtcXc66SkloMGLZnd7TUJm6KSZzJoiySN5YWFutuDA4EBzhx5lZrXk6uN5LK4MwkR6XcnRkktqKgC+g+9m3dfLqrC2pV7kMEy2P2Xgw6ExQlzs0he57yC5ztByAAAAAACp168q0t6Rk0Nntg6ejq5auOSVz5BKC1xZlGdwebWaDxHat6t3OpTVNpYRjB5242DixN0TpJXx9Gx7RkDTfMQTe/gs213KgnhcQ1kybU7ERV1TT1D5XsdDls1obY2fn1v36LFG6lSg4JcQ0edt9hYcTdE6WWSPo2vAyZdcxBN8wPYltdyoJ7q4mcHK2f3UU1JUxVDJ5nOjfmDXBljoRrYX5qWrtCdSDg0tTGDqQ7CQtxI4j0snSZ3nJZuTrRmPsvwN1E7uXQ9DjT++RgU2wsceIvxCOaRsj3vLmWaYyHCzgeevHjxR3UnRVJrQY1JaqpkIAgCAIAgCAIAgCAID8KAgW1G9mgpCWRk1Mg5REZAex0p0/VzLIKvx7e/iM5IicymZfhGLvt3yPvr3tDUwZIdUY5VSG76mdx/lSyH3lZBlw/aWtgIMNVOw3vpI6x8Wk2PrCwCe7N76quItbWMbOy4u9oDJQOZsOo7wsPFBgunZ/aGlro+kpZWyDmBo9p7HsOrfXx5LBg6iAIAgCAIAgCAIAgCAIAgCAIAgCAIDxNK1jXOe4Na1pc5xNgANSSTwACA+eN5e8mSue6Clc5lICRpo6f+U7mGdjPWexuTZLJE6DZarmALIXEEaX0v4XUbqxRPG3m+Onie6/ZKthGZ8D7drRm9uVFUiYdGRxch7FvvI03H3GWOje6wDSbnTv8ABa9JHhk26GeM4OpT7KVbwS2F5FuIGnqvxWrqpG6t2zG2GsoZWyM6SCRurXC7T4djh2g6FbKomaToyRf27PeAzEo+jlsyqY27mjQPb+ez97eXgtyEnSwYCAIAgCAIAgCAIAgCAIAgCAIAgKU387WuzNoIXWAa189uZOscZ7rdYjnmZ2LKMkB2JwU1EzRbSxJ7h/nwVatLL3fadC2ioLpGvAvLCqLomtYy9g0DXu7lDjQ2lLLyzr0jAb3F1G3g1Z5n2ZoXnMaaK54nKNTzUyw1qRqpOL0Z7ptnqWI5mQMBtYkAXI8UwkZdWcuLPx1L1uAtwHctN7uN0zibWbNMqIix3G/E6205e1YjNp4ZummslB3noalksZLJIprtd3i4IPaDqCOYJVylUU0VLijuP1H0xsRtRHiVKydgyuvlkZ+ZILXF+YNwQewjndSlY76wAgCAIAgCAIAgCAIAgCAIAgPxzgNTwAufDmgPkbGK91bWyym95qpxHc0mzB6m2HqSTwsklOO9JJlt7usJawOcPzmi/cOHvVPB067SSiiwhDa3O6SyVFIz07LH3qFI3k9DZt/rmpokTP1gvoVkcDGY/eolHU3cjRxS9jYnXsWk/wARLSWhSO8Ck60ummbN6zx+0fat6UmmizUip0mmZtxONmGvNOT1KiJwty6RgLmH2B49YXROKz6GWDAQBAEAQBAEAQBAEAQBAEAQHI2uqzDQ1kg4soagjxyOy/bZAfKuBM++sPY4H2KOtLdiWrWG9Mu7YuciAmMX1Nx/ruVZS5ot1o5lhkmZiEltQAsORH0cTo0U7r3cf9eC1bw8mriuCOgH31/9qRSTInFoyMbr4BMmDXdJroFG6ncSKHeaNXTufa+g568exaY5sljJRKh3kPaJujjINo7vt2gk6rKfIuU87uWQvDKvoMRpZW3BbVUzz39YZh33HvV6g80zmXkUqrwfWBUhUCAIAgCAIAgCAIAgCAIAgCAim9SXLhNce2AN/Wc1v70B87bNUuZ1zzv9iq3Dy1E6llTai5lobr+kM0zGnMxrCbd/C/7lFT0bRJdY3U2WUymc7zmZbev2KRopbyRmjo7exadH3melMjYPetdxJjfbMzo2gak+pZwkjXLb0MQufNFu9Y48DbhxMdXTEjjy17+4LPRt8QqiRQmPRPElY6S+YyEa9jj7uS1SaZ2IYlBY+sEYw6Zr6+mPFvllMPGz23V2jFxhhnFu6inUbXgfWpUhVCAIAgCAIAgCAIAgCAIAgCAq7ettBnkdhdgOmpGPz/y8xc1tv0Ae+9uxattE9GEZ6PjyKe2bDxLk4EPsR2a6qCutU0XbKTy4sz0+2FVS1Ej6STowZHAiwcHWJ1IcD/qyljSjgrV67nN9xMKDflVD8NTxPFuLCWm/fe44J0XrId5HfwrfTFI6NskPRgvs85r2HaDYBYdJm0d1ljurGvbnY4FpaCCNQRa4II4hVGm5MnSwsMis28yihhDpH5ntkewxgjOCCeLTy71NGm2aVVuyI5Wb9IgPvVI4nXznADu4XPFSKkyJyj3kRxTe/iMkgdE5sDMtujDWvB7SS4XJ8LLdU0YckaGH4zJVsn6cgljGuLwBdx7wNL+HFRVaaS0L9pXk9HyOdshGZcQp3EaNq45X25MY4Pd3C9rDvIU/BFHddSbSPp7AcchrI+lgdmaHuae5w4jv8Ui8o0nDdeDpLJoEAQBAEAQBAEAQBAEAQBAUpvew+YVzpYoxJmpIDb8oZS8Zo+eZpAOnbzUMlma14F+i8UHhZefgivsBle4zvYPvj4pMvAdY2bfXvJK0m0pJMmpKU6cppas5eCYeyWTo5JWw/wAt4JZe4uCRo2wuddNLc1ZbS4nPjF5wkSit2ImZLkZaojLOrJG1xbY26wMYy5gQ4ZXHs7VtDo5a5waValaOm633YSx5mebdnUmN72dGXxtYSGEkkni0stoR2g2PZzUEqsVw1J40m8Z0fuLN3U0+Skhab5rSEjsIJAHdYAKs3mZPUWIewgu1Oyhr8Rq3xBkYaYw65IGgbnfbnxAsLcCeWs9OeI6kdSnzZy59hHRlpikgqAWOzsa+2VwDgQXecCDY8LEgi3IzqUJLjgqzdSD0g/rxOViuy8UIaHVLDM5rj0TRnym4yBzmHTq3JNtLDjfTEpwXDgb04TlxSy+X+DvUWwskGHVNTK+xdE3ow03BsTxFgb6HTsI7wIJVFLBapQcJOK4nH2ObC1snTyiKN5tI7NZ+QfktABJLnG1gOAceSkeXwMQcacNeZbe5LDzDTVQtZpxGYN8G2boeY04rMHltkFaO6opljLcgCAIAgCAIAgCAIAgCAIAgIHvSvF5HVWvHHVNjm7o5C0Zj3Ai36YUc451LNvV3W49/xKixXEGwTxTMA0lqGOGmrmSvBzW5lpbx7lCoPkXpVk1q+eCzYtnaHE4xVQBsb3Cz2gC2cC3WaOffzWjxLUijOdFuPI6OG7A0zLZ4mcuD3a+qwsiyjWdbP+ESeOkihZkYxrG2tpp7TxPiVl68SJNtnF2dpg3qNGgfJ8RWjX3ixUemWYsBp29PK42+USg35tdbj9nsWyNKjaSR4xjYGKdxL+sCb9h9dvO9aOIjcLGqMMG7anY5rsxDdOqABcDvWHDPFmyuml91HH3xYsyGlip4rAOJBA5NHAevX7Vtu54Cg8NykQyk2PgqGRVQeY4xBGx1zf780vMzifyIxG0O8XBbKTUMLmbOP67elrj6XvLu2Qp+jo4BYi7M1iLEBxJbccjYhTUo7sEilcz36rZ2VIQBAEAQBAEAQBAEAQBAEAQGljWGsqaeaCQAtkic037+B8QbH1IzMXh5PmXbfAJqadokikYJMvWeDl6QdV2V/B4sAb96ih92OvIt1sSmlF6P48CVbvXSwucy+WRrx1hzBHV8QoJJZ0LsYtR3amuC5sLY5rLvdmJ5rEe8p1MN4RxdocXtdjNXZC49zRxJ9yxxJKcMam1sow6X1tfX2ovxGa70NKVzoZn5RfM9xPq7vALGSRJThqSXD65ksYcw8QPUpclOcHFmriVXlB7gVE5ZeCSED592pq5ap80sjj0cd8o5ZibKaL0wi26SS3n3Ex2Qw2KopqKjbI1+eQTTtYTcRjrOY/s62W/bp2BY4ywvpEck4wdRrGOHiXSrRyj9QBAEAQBAEAQBAEAQBAEAQBAQTfPgvlOGyPb59O8TD6IuJB+qSf0QhtF4ZWlNiAZLT1Db2kp2Nf2CQcf3+0qhva6nfcd5ZLZjxRhp2uGjQ25R9yKG41PUg+PYh5NG6WQFzqnzRwy5L2GY8uB9q2XqJueHyNvZXeLG4HO0skDSSNLHwN0ccPQjdPfRy2bwc1UC2MlnWBcfNaO3v1sihlG8mliKJjgsUlLIA8nJL1hf8kuJcGnuANvUscCOT346cjo7Ry2hkN/yD7bLT/UYpJ5KP2ma49HTs1LnMa0Dm5xH7ypaed/CLVxL9Vr4H0fheFxU7GMjYxuWNjSWtAJygDUgaq2kkcWU3LizdWTUIAgCAIAgCAIAgCAIAgCAIAgMc8LXtcxwu1zXNcO0EWI9iA+b6ujMDa2kkvnp6jq35i4DXDxaQ79JUqsd2R3LaqqkMk92bkE0FLFe4sM/iOR9v2hap6ZMTTi5P2Ei2jwWGqhMTwNBpp5ptYafuWqk4vQrLXiUfjWBPpJAMwAcXAAXsLaE8b9isOSlpzNlCVPVPQs7YjdnSgNnqfvjrMc1puB2gnt5aLXf0xkinLD0WveTrHmiVrjbUDT1ahRuSfAUsxeGQTavFHFscdwCZg069mrreoH2rVou0opZaODuxwjy7E31LxeKmOcX4GQ3EQ9Vi7xYFbpIp3cnj3fmXspjnhAEAQBAEAQBAEAQBAEAQBAEAQBAU9vswYxSxVzB1ZGdBOO/jE8+q7b9ze1RVY5WhbtaijLX6+vmRzA8Tl6JkdOWtkJc5z3cGtBbbQcbmyqwaSwdSom9Te/2gmDnNNYyNxcL/ebcu17rLeKgzRwaWXgxT9MXZvK6WUGx+/sb1e9uS4J4cbXUm4lwIZZemVj2HVk2gqIgD/CMThoNYWgd1g111o6UeZuoJ8Me/wDM2HY9iTehlaYp2mXrRtjLSY7cdXu7ey+gWqUFwI5Us6EU29qHyVbWNBzdGA1o1OaS+g7TqAsYyWIfdgXPsHs2KCjjhNjIevKRzebXAPY0ANHhfmrkVhHHrVN+WVw5EiWxEEAQBAEAQBAEAQBAEAQBAEAQBAEBp4thsVTDJBM3NHIwtcPcQeRBsQeRAQyng+eYac4bX1FNUEmzQ1jwPOabOY6x/OFu4EEKtVgorKOnQrOp91mSu2JqqqUuiN82uVxu4dl7C3Ba0545G1aMeO9jyP2Hc/Wk9fK0doAP94KbpX3fXsKfRU/3vd/c91W7B8TSemeHC3GOzf1g4kewrR1XwaJadGPFSZ4ocVloiY5SX5PNNxflzPJV868C/u/d4+0mW63AHVVQ/E5x1Q4tgaebh1XP8G2yjvueSt0oYWpzrmt/piW2pSkEAQBAEAQBAEAQBAEAQBAEAQBAEAQBAQneXsO3EIhJEA2riYejdwzt4mJ57DrY8iewlYkk1g3hNxaaKmwfb6ro3lj4yHsJDmvaQ8aWIcLfbZV3Sa1yXlVhV0kn5akoZvfBaC+M5tdA7/NoUe7Il6GlyfuNWfeUZg5oieRY35gDv/8Aaw01xJIUYcn7jhYHgsmL1gjFxG3KZnj8hl/NB/OdwHt4BSUYtveZHdVFGO6vM+iKSmZExkcbQ1jGNa1o4BoFgArRyjMhgIAgCAIAgCAIAgCAIAgCAIAgCAIAgCAIDi7QbKUdbbyiFrnC1pBdsg7LPbY27uCw0mbwqSjwI83dVRDzZakfpxn7XRkrXo4kquaiMjN19D/xHTyD80yZW+vog0n2ooJCVzOXqJVhOEwUrOjp4mRMvfK0Wue0niT3lbkDbfE3UMBAEAQBAEAQBAEAQBAEAQEa232mdQRxPbG1+eRzbEkWsL8lBXrOmk0jrbJ2dG9nKMpYwsjF9pzDh8dX0YLnxwEMucoc8X1PGw1SdbdpqeBbbNVa9lbb2ib154RETvKrAwSGkZ0ZdYPtJlJ7A69r6H2Kt9rnjO7odr/07aufRqq97u0z7CyMKrOmhhltl6SGN9r3tmANr8+KvQlvRTPK3FLoasqec7ra9jMWPVr4KeaVjQ50cRfY3sQNXcO66xUk4xbRvZ0Y1q8KcnhN49v9yObPbauqKWrndG1roGF2UE2IyktvftIIUFO43oSk1wOre7HVC5pUoybU3jPnr7me9n9snVFHVVD42tdCHnKCbGzbtuT2m4Wadfeg5NcDW82QqF1ToRk2p4188P3GXYfaqSv6YvibG2Po9QSbk5r8ewN+1ZoVnUzlcDTa2zIWW4oybcs+7/JwMM3mSS1EURhYGPqGMzXdmAc6wPZzUMbtuSWDpXHo5ClQlUU3lJvGnJZOrtpthUUUwZHA17Oga8uIfoSXAi7TbkPapK9eVOWEinsrZNC7pb85tPOMady7zk4PvEqp5YmeTMyvnjY5zQ82BIBN72uAbqOF1OTSwXbrYFvRpyl0jyk2lprhG9tNvBfTVT6eOnEhbkFy43LiAdAB32W9W6cJ7qRXsNhRuLdVpzxnPLkjNsXttJW1DoZIWstE512k3FiAQQfH7FmhcOpLdaI9qbGhZ0FVhNvXHtMuxu2b62okhdE1gZE51wSSSHNbax+l9izRuHUk44NNqbIhZ0I1Yyby8cPU38hsTtk+umkjdE1gZFmuCTc5gLa+KULh1G00Nq7IhZUozjJvLxw9WT1s9tdJUV09K6NjWx9PZwJucjg0XvpzSnXcqjhjgYvdlQt7OFwpNuWNPFZNWt27fFiHkromdH5RGwvuc1nW17NLrWVy1U3ME1LYkall9oUnnDeOWhkoNs5ZMSNGY2BgnnZmGbNZgeRztfqhZjcN1dzBrW2RThYK6UnnCeNMatfmYcc2+lhq5KaKl6UtcALOcXO6ocbNaD3+xYqXLjNxSyb2mw6dW2jXqVN1PwwtccWzc2O20dWTSQSQdE9sZdxJ4ENc1wIBB1HsK2o3HSScWsEG09jq0pRqwnvJvHtWcomCsnDCAIAgCArzfL+Ap/Tv+FU738KPT+jHXVPBfE87WNJwOmsOEVET3DLb3ke1Yq9nXkZ2c1+mKnjP4nL2VxmgmpIqGszMDJXODibMcSXkXcNW+ceNhpxUdKpTlBU5lzaFneUbmV3ba5WMcWtEuHPh/YtOjgZHGxkYsxsbWtFyeqBZup46c10IpJYR4+rOU5uc+LeX4nqohD2OY7g5jmnwIsUaysGsJuElJctfYUJh9caeKvgdo6SNjP0mSNzD9UvXIjLdUo/XE+kVqCuKlCsuCbfk4/ng/MJxMR0ldFexmFMB35Xku+wpCeISXfgzc23SXNGpjSO970TXZA+TYLVTXsX9OWnvsImf2rq1R+7QcvruOBtL/wBxtWnS7sZ/qfuK7bA+NkU40vM8N8WZDf8AtD2KlhpKR6hzhUnKj3JZ/mz+ReO10wfh1S4cHUhcPAgELrVnmk36j55s2O7fU4vlLBw9zx/iUv11/wAEShs/wPxOj6Tdrj/Cvizif/Yv6b/CUX/E/XcdD/kfl/3E3wzZeOGsmqw95kkL+roGgOIJ7ydBrdW40VGbn3nnq+0p1bWNthKMca89Cs93+NQUlZNJO7K0wvaDlcdc7DazQeQKoW9SMJtyPW7Zs611awhSWWmnxS5Pv8To7nT/ABqo+rf32rez/G/Arek3Z4fxfJmbYX54rPGs/aBZodfLz+JHtf8AZdL+X+kjO35tiNT6VvwtUFx1rOtsbsNPw+Z0NjKzpsYjltYvkncfExvJ+1b0Zb1ZP64FbalHodlyp9yiv+pHZo3W2heTydL+xKlXafruKFVZ2Gl4f1km2cpsOZUSyQTskqJnyuJ6QE2cc7mtaNLD26cVPTVJSbi8tnIvql9OhGFWDjCOFw7ljLZKlYOOEAQBAEBXm+X8BT+nf8Kp3v4Uen9GOuqeC+J36HEoqfDKaSYExikpQ6wzaODW6tPEaqWM1GknLhhHNrW9SvtCpTpfi3pY5cG2QTb3CKLyeKso9Gyz5bC4YdHXIa4XaQW2tw7lUuIU91ThzPRbHu7vp5Wtzxis+vlzXHj4lhbD/IKX0A95V2h1aPM7W7bU8TuqU5xQ239F0VfUgCwdJ0g/TAcftJ9i5FxHdqM+j7GrdLZU33LHs0+Bxq2kdE5od+VFE8eD2tePfb1KKUcF+lVVRNrk2vY8fIsXan+L4JSw2sZOhuPEGV39q3tV6r92gl3/AOTy2z/1+16lX93P/wCV7iGVmLxPoYKcMcHxzPcXm1jmzXA5/m+xVZVE6aj3HcpWlSF7UuG1uySWOemP7lksqukwEu7KAs/UOT+6r2c2/keWdPo9s7v/AN8+3X5njc98il+uv+CJYs/wPxNvSbtcf4V8WcQ/jF/Tf4Ki/wCJ+u4v/wDI/L/uJ1TbUwPrDSNDzKC8OOUBgLdTqTc+xW1Wi57i4nnp7MrQtftMsbrxjXXUrHd7g0FVWTMqGZ2iCRwGZzetnYL3aQeBKoW9OM5tSPW7au61tawnRlhtpcE9MPvTOvusjDa+sa0WDY5AB2ASNA4qS1WKkl9cSl6QScrOlJ8W1/SfmwvzxWeNZ+0CUOvl5/Eztf8AZdL+X+kj23UDn4lVNaLnNe3cIw4/YCoa6zVePrQ6eyJqFhTcvrMsDdt85U39N+zelt1q+uQ272Cp5f1IkdKy+0EgPMzD2wlTrtL+uRyqjxsSL8P6zW2UoGU+NuhjvlZ07Rm1PmHiRZa0oqNfCJto15V9kqrPi8fEtpdE8UEAQBAEBEN42AT1kULYACWyuJu4DQi3NVrmlKokonb2JfUbSpOVV8VjhnmZcVwCaXC2UrcolbT0zbE9XMzLmGYeBWZ0pOjuc9DS3vqVLaLuHndbk/Xh5IK/YLFCxsZIMbSS1hm6gOtyG3sDqfaVU+zVcY5eJ6Nbc2cpuol958Xu6vzLS2doHU9NBC4guZEASOF+JtflquhTjuwUWeOva6r3E6seDZ0luVSv94Wx09ZPHLBl/ABrszragkg9+h+xU7ihKck4npdi7Wo2tGVOrnjlYXq/sa+2Gws9RNC6AMyNpYY3XdY3bcaDn1cqxWtpSkt3uJdmbao0KU1VzlybWnf/AHydHeHs1U1nk7acNyRtffM62pygadwb9q3uaUp4UeRV2LtGhab8q2cyxyz9cTPjexcTqExQwxCcRQgPytDi5pbmu+19QHa96zO3Tp4itSO12xUjedJVnLcy9MvGHnGnq0MOC7PVTMLnpJA0SO6UM6wIs7KdSOGuZYhSmqTg+JvdX9vPaMLmDe6sZ07v7YN/d/gUtHTvjmy5jUueMpuLFrBx7btK3t6bpxwyvtm9p3ddVKecKONfF/mRza7YirlrH1FM9vXykHMWOaQ0NOvqvcdqgrW85T3onU2btm1pWqoVk9PVlPXJl2I2Nq6er8oqHNsGP/KLnOc4W/zNys0KE4z3pGm1tr21e26Giny5YSSNnYPZKoo6qWWbJldA9oyuJNy9jhpYcgVtb0JQm2yLa+1aF3bxp085TT1Xqa+Zn2L2YqKWrqZpcmSRr8uV1zq8OFxbsWaNGUJuT5ke1NpUbm2p0qecxxnT1YPGzGy1RBiFRUyZOjk8oy2dd3WeHNuLdiUqMo1HJ8DN/tOjXsYUIZ3lu5000WDE/ZOoOLeVEMMJluesM1smU9XxWHQl02/yN1tSgtm/Z8vfx3acc8TS2Y2GqaWvZMcnQskmsc3Wylr2s07dQtKVtKFTPIsX+2qFzZOks77S5aZymz82q2JrZKySopnt65BBDyx7TYNIv/keaVbeo5uUTOz9sWkLWNCunp6sp65NjYfYypp6ryipc24a+wDsznOcLEuPgSs0LecZ70iLa217evb9BQXdywkl3Fhq6eYCAIAgCAIAgCAIAgPD5Wt85wHiQPemUbKMnwQZK13muB8CD7kyg4yXFHpDU8GZo4uA9YTKNlGT5CSdrbFzmgHhcgX8LplIRhKXBGPy2L/mM/Xb/msby7zboan7r9jMsUrXatcHDuIPuWU0zWUZR0ksH4+Zo0Lmg9hICZQUJPVI/RI217i3bcW9qZG684xqeW1DCbB7SewELGUZcJLVpmVZNAgCAIAgCAIAgCAIAgCAIAgCAh28/BunpDI0deAl4+h/xB7LO/RVa6p70M9x3NgXfQ3O4+E9PPl+XmVlsXjPklXHITZhOST6DrXPqNnfoqhQqbk0z121LT7VbSguPFeK/Ph5lnbzsZ6CjLGnrzksH0OMh8LWb+mr91U3YY7zyOwLTprrfa0hr58vz8istisF8rq44yLsBzyfQba49Zs39JUKFPfmket2refZbaU1xei8X+XHyOvvZlca7KT1W08eUche5Ngpbt/rCl6ORStN7m28kel2eqmw9OYiIsrXZ7t4G1ja97ajkoXSmo72NDpR2jbSrdAp/e4Y14r3Hd3VVL21zWAkNfFIHDkbAuGnaCPf2qW0bVTBz/SGnGVm5NaprHm8GTe18u/q0Xvcs3fWGvo52P8AmfyJFg/4vyehqfjcpodm9py7r9tx8Y/AhO7/AOcKX0p+Fyq2/WI7+2ew1PD5l9LrnzgIAgCAIAgCAIAgCAIAgCAIAgPxzQQQRcEEEdo5oZTaeUfPm1eEGkqpYfyQ67D2sOrfHTTxBXGqw3JtH0zZ12rq3jU58/FcTBiuLy1AhEhv0UDY2+Avqe/hr3BYnUcsZ5ElvaU7dzcF+J5f13FrbrME6Cl6Zw685DvCMeZ7dXesdi6FpT3Ybz5njfSC86a46KPCGnnz9nD2kL3r/L3egi9xVW76w7/o72JeLJjX/Mw/myD4GK3LqPI85Q/a/wDuS+LIRuw+cYfoTfA5U7XrEem2/wBhl4r4mzva+Xf1aL3uW131hF6Odj/mfyJFg34vyehqfjcpodm9py7r9tx8Y/AhO7/5wpfSn4XKrb9Yjv7Z7DU8PmX0uufOAgCAIAgCAIAgCAIAgCAIAgCAICut8OGtMUNRwe2Toz3tcHOHsIP6xVK8gsKR6j0ZuJKpOjya3vNae/PuK72cw8VFVBCTYPlaD4cXW77AqlTjvTUT1F9cO3t51VxS959DsYAAALAAAAcABwC7R8wbbeWUxvX+Xu9BF7iuXd9Ye99HexLxZMa/5mH81wfAxW5dR5HnKP7X/wByXxZCN2HzjD9Cb4HKna9Yj023+wy8V8TZ3tfLv6tF73La76wi9HOx/wAz+RIsG/F+T0NT8blNDs3tOXdftuPjH4EJ3f8AzhS+lPwuVW36xHf2z2Gp4fMvpdc+cBAEAQBAEAQBAEAQBAEAQBAEAQEJ3u/IW/XI/hkVW86vzPQejfbH/C/iiutgfnCl9N+4qlb9Yj1G2OxVPD5l9rrnzcpbev8AL3egi9xXLu+sPfejvYl4smNf8zD+a4PgYrcuo8jzlH9r/wC5L4shG7D5xh+hN8DlTtesR6bb/YZeK+Js72x/Hh9Vi97ltedZ5EXo32P+Z/IkWDfi/J6Gp+Nymh2b2nLuv23Hxj8CE7v/AJwpfSn4XKrb9Yjv7Z7DU8PmX0uufOAgCAIAgCAIAgCAIAgCAIAgCAICE73fkLfrkfwyKredX5noPRvtj/hfxRXWwPzhS+m/cVSt+sR6jbHYqnh8y+11z5uUvvYYRXkkaGnit38R7wVy7vrD3vo407PHrZyp9rKl9MKUlvRhjG3t1srbZRe/DQD1LR15uG5yLcNk28Ln7Sk97LfHTL5nR3WRE4hGQLhsUpPcMpF/aQPWtrRfrCv6QSSspJ82se3Jn3t/Lh9Vj971tedZ5EXo32N/xP5HFp9qqhlI6kBb0Tg4at6wBN3AHvN/aolWkobnIvz2ZQncq5ed5evTQzbvx/8AIUvpHfC5Zt+sRptnsNTw+ZfK6584CAIAgCAIAgCAIAgCAIAgCAIAgNHGMIhqmCOdmdgeHWzObqAQDdpB5lazhGaxIsW11Vtp79J4eMcE/ic3D9jKGCRksUOV7DdpzyGx8C6xUcbenF5SLdba95Wg6c55T46L8iQKY5ho4rhEFS0NnibIBe1+I7bOFiPUVrOEZ6SRYt7utby3qUmvrmuDOP8A7AYb/wBN/wByb/zUX2al3fEvfp2//wDk/wCmP5HWwjBaelaW08TYweNrknsu5xJPE8SpIU4w/Cilc3le5easm/ruWh+YvgdNVACeJr7cCbhw8HNIIHrSdOM/xIzbXte2eaUmvh7Hocn/AHf4b/0//cl/81H9lpd3xLv6dv8A9/3R/I6GD7NUlK4ughDHEWLruc63YC4mw8FvCjCGsUVbraNzcpRqzyu7RL3YOupCkEAQBAEAQBAEAQBAEAQBAEAQBAEAQBAEAQBAEAQBAEAQBAEAQBAEB+2Q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28003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bigbrother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470411"/>
            <a:ext cx="1050903" cy="1411337"/>
          </a:xfrm>
          <a:prstGeom prst="rect">
            <a:avLst/>
          </a:prstGeom>
          <a:noFill/>
        </p:spPr>
      </p:pic>
      <p:grpSp>
        <p:nvGrpSpPr>
          <p:cNvPr id="16" name="Groep 32"/>
          <p:cNvGrpSpPr/>
          <p:nvPr/>
        </p:nvGrpSpPr>
        <p:grpSpPr>
          <a:xfrm>
            <a:off x="261572" y="2088023"/>
            <a:ext cx="1404118" cy="1244570"/>
            <a:chOff x="3779912" y="1268760"/>
            <a:chExt cx="1512168" cy="1377444"/>
          </a:xfrm>
        </p:grpSpPr>
        <p:pic>
          <p:nvPicPr>
            <p:cNvPr id="17" name="Picture 6" descr="http://www.loeser.us/flags/images/un/ica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1268760"/>
              <a:ext cx="1512168" cy="1008112"/>
            </a:xfrm>
            <a:prstGeom prst="rect">
              <a:avLst/>
            </a:prstGeom>
            <a:noFill/>
          </p:spPr>
        </p:pic>
        <p:sp>
          <p:nvSpPr>
            <p:cNvPr id="18" name="Tekstvak 31"/>
            <p:cNvSpPr txBox="1"/>
            <p:nvPr/>
          </p:nvSpPr>
          <p:spPr>
            <a:xfrm>
              <a:off x="4211960" y="2276872"/>
              <a:ext cx="648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ICAO</a:t>
              </a:r>
              <a:endParaRPr lang="en-US" dirty="0"/>
            </a:p>
          </p:txBody>
        </p:sp>
      </p:grpSp>
      <p:pic>
        <p:nvPicPr>
          <p:cNvPr id="3080" name="Picture 8" descr="https://encrypted-tbn1.gstatic.com/images?q=tbn:ANd9GcTc5s8M0IL3LGr_TaBWE7jetSI38y_Mf2sQT-tn-MteXzI0w0G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1600" y="399161"/>
            <a:ext cx="1588686" cy="1191514"/>
          </a:xfrm>
          <a:prstGeom prst="rect">
            <a:avLst/>
          </a:prstGeom>
          <a:noFill/>
        </p:spPr>
      </p:pic>
      <p:sp>
        <p:nvSpPr>
          <p:cNvPr id="3082" name="AutoShape 10" descr="data:image/jpeg;base64,/9j/4AAQSkZJRgABAQAAAQABAAD/2wCEAAkGBxQTEhUUExMWFRQXGBwYFxgYGBYcGBwYGBwcFxcXFx8YHiggGBwlHBgYIjEhJSkrLi4uHR8zODMsNygtLisBCgoKDg0OGxAQGiwmICQsLCwsLCw0LCwsLCwsLCwsLCwsLCwsLCwsLCwsLCwsLCwsLCwsLCwsLCwsLCwsLCwsLP/AABEIAKgBLAMBIgACEQEDEQH/xAAcAAABBQEBAQAAAAAAAAAAAAAGAgMEBQcAAQj/xABJEAABAgQDBQYCCAMFBgYDAAABAhEAAyExBBJBBQZRYXETIjKBkbEHoRQjQlJiwdHwM3KCkrLC4fFDRFNjc4MlNKKzw9IVFiT/xAAZAQADAQEBAAAAAAAAAAAAAAAAAQIDBAX/xAArEQACAgEDAwQCAAcAAAAAAAAAAQIRAxIhMQQTQRQiUWGRoTJCcYGxwdH/2gAMAwEAAhEDEQA/AMQjnhyfJKFKSoMpJIIOhFCIbgA6Ojo6ABaEuf8AMD3hWTiR5OY9lF0qHRXpQ+/yjyTMykG7EFuhdoAH0SlAOEluKqD1NI4qGuXyL+waPMYhlqBcsogE1o7j5NEcQAOqDUjgYXMqlJ5N6RYbAw6ZilBT2DHheACvBh+RcdYKsPsOW5qskB9ALtcD84YxmDQElhYHn7wbAbfOfs8Awep94IccsuoKUEpYNUu70JozRRTQexwLN4tep/SLraRSCSqtgQE9Wrm6wmBi28yyNmgUIK8RlL1IzIvS8Zulb+TCNB3iT/4Yiv2p7BrOqXGdSNYfgFyOG8IJhSobMSUeouOsWSaRWS7jrE9KqQmNElKuMPJmUpEZKqUh6VKUrwpUroCfaJLDHAK+qR/KPaIW2l+HoYnYbDrCEjIqiRpyiPjtlTZhDAM2pH5RrDHJ+DnlNIFsSvuq6mIyC40EEp3SmKBCpiUvwBOvlD0nctA8U1R6AD3eNexN+CVmivIKJh9y1YMJW6sgXCldVH8miUjYUgf7JPm594pdLL5B9REAzSPCqNDTs6ULS0D+kQ59FT91PoIr0v2T6n6M3C48UsxpXYJ4D0hJkJ4D0EHpfsPU/Rm2bnHiZ51jR1YVH3U+ghlezpZvLR/ZEHpfsPU/QBkmElUG8zYsk/7MeVPaIc3duUbZh0UfzeIfTMa6hAnnjswi/n7rj7Mw+Yf2iGrdyYLFPqf0iHgmvBazRfkE8XIWhRExC0quQsKCupzViO0aLvdvHKmvKnyJZZylSAtwVAd5JCxW1xpGe5YzT2NJ6b9t19iY6F5Y7JDJFSPE3Fx6hobEOARy5VS37eAB7FF8qvvID9U9w/3X84jtD5HcH4VEeSg/uD6wy0AD8hGZLEgVuYtNhS8qzUG1uUVUosw5n2ET9kzO8rqYADnDNlUdW/OKnHG/Q+xiZhJ/cV0/MRTzsanOQTxHyMCiKzeVj6jA/wDUH+KLDbM8hRGVxRy5HGlCLX84p1zAMNgSsgfWi9BUzGv0hO9WK7NfapYISklwNRnJDgVsKREmV5Mn25iwcAEPUZz4ifEsAi/4fnFVuzusvEyu1U6ZYOVIAdUwuSpvugO2Yx7tbFBeG/FlrT8RMO7t7ZxMkoCZhTLQAyaNZ/esOTdbDx03uLXucVEoQpSZo+yselvKvMQJYmUpClIUClSSUqB0IoRG1bF3j+kzEpVKBWQEuBWnBrewjOfietJ2lPKQAaZwC/fAynzYJ99YzxybdM1ywUVaBZBqOsTkqiAm8SEqjVmKZPQsNzg23PxQ7Bhoov5l/YiM9lTX0+cEO6uPCVmWotn8J0zcD1iGht7GjImvC3ioROIobxNkz3jSEzKUSXHjDhCQuOeOhSMWjxUsQ3Mk0LX0e0OxwjVSZFIgZJo0QroSPePFLULy1eTH2ieY8h2/kVIr/pKdXT/MCIUJqTZQ9YnQ1Mw6TdKT5CK1MVIYENonJUSAoEi8dicGAO6gk8ApvekeYeQbkqH4SQelRD1MVIU0eKEPFMJKYq0KiOoQ2REhaYaywgMx2jhyAktRyPOhiEJZjRdm7pz9oIKZAQ8tTqzKy0UGHtFlK+D2K+3OwyP61n/DHlxarc9BJmVCVChJjXE/CVI8e0JCegf3UIlyvhZhQ2bHlQ/5cp/ZSoeuPyPS/gxpMiHRhY27DfDjZouvGTP6Ckf+0PeJyNwdmi2DxK/5puX1+sT8uELuQXkeiRgqcM0ccOY+iZG6OCT4dmo/7k0n1quLGTsaSkd3BYJH9IV/8Y94XegPtyPmMYUu92hUmQpJcN84+plYJBFEYYf9gH07whheyUaiW/4JEgf3kqhd6IdtnzfL2gtIIKLhqH9Ydw+x5s0FRQQCH8izH5/KPoZWx5J8UoK6olJ/uIEJOyJYqElvu91rN932iZZ5fyh2QbmbVR9FwaH76FhSks5DGaGLWJcMDUwxvLnxoXKT3AQAlRc91y5LFya2gjx+ERLQVgMlAKlPWiQ5PkHjNd29tKxGMmKWVBFwkFmDgB2q3SjmtxGUNWSfu4Qpqim3l2bh8CgIWiZOnLQfGrKiWR9oCWXW5LgFTfMRXYOYFIpcgcOHyi9+LWEGeTNSoqBCkHMzpKSFBL3I7xIevNiIDdl4xKRlUSOBYlxwprHTPdbBjpPcM91JkxCkLlTkoX2yZfeSSMqwp1HiO6x6iBbe+Ws43EqmoUhSpq1MoMWKjlPmGi8XiPowSV+NipIBqlQysFPa5tqmL/esS9oYP6ShP18kVI+0gElYV/LcHRlcYUYvkrLO6SMrMqOyxIKDHjQ7MbI7QqWqo6w4Uwky4Yw92btZK2lrLK+yrjyPP3iyKymMuWDzi/2PvQpDInOtFgr7Q6/eHz6wUmJ2HcrFQ79JrFRJmImJzy1BSeI/PgY4YkpvFbxJ2YQBUKeKWRj61NImpxY4xpHIQ4k1454YE2HO0jZTRm0LeEEw2Jr9IUTFWTR7HjRzx4TFCOMIMKMIJgASuGyIcIhBgAk/DhCSZwUnNRN7awcowkoWlSx/Qn9IDPhiHmThfuA/ONDTK5R4so2z1cbqI3KDeEAdAP0h9GY6mH5SKU9oeEvyhaCtZEyq1hYRzERMZvBh5bgzcxFDkGZuRPhB6mKbEb5yQbCtiVV9EgxSxSfgnuoIzLEepgUVvrLTdYb8Kf1V+UVWyvithZyBnEyXNP2VKlhL/hVl92MV2JB3UaKgDhDvZpPERmmI36qaKAaneFOdoocZ8Q5qSyFk9SCPkBFLE/ol5EbSZI4wlWEMYSr4o4x6TBT8I/Zix2b8VsU/fUg/0j8ofZJ7oQ/GTafY4ZEhKu9OPeAv2aKnoCrKOYzRk+wsVKRNSZi1ya92chnSSGaYCCFSzqG43BIhW928K8biVz5huEpSBYJSGYebnqTEHZc5Qmoy5SS9FpSpJTqlSVUUOsVBaSW9TDP4hoKsNKWoATEqZRT4FoUHTMQXLhwzOSnMzqBQSC7ICO3liZRGdJJ4ChjU8dsLE/QZyVYeUZASVjslAGUQHCkpzEZXYlIbU3vki/F1EXae6E01sy/3mzzcTNTLSV0CgAmuWWkrzcmClRbfDPaZEzJVQNVE+EJAbKkWN+QYmlXgo3C2MRK+kTy82aEgZrplDwj+qh6AQO7R3DxWFmKn4aZLUgKUpKRmCkoJNAGIUAk16UjBdTFzcRIL9pbkYOZVMsy8wcdmogDyLga6aQN7Q+GxZ5M3MeCx+af0gw+HBlz5ExJWpWLcKUVWKR4UoGiQItScumvpp++kcWaWTHO4vYco1yYzitysWl/qSofhKT8nd4pcVs+ZL/iIUg/iBHv0jf6sWLfvn+7R4UE0YEag8Tof0hR62S5RJ88lENqQI3jFbvYabVciW5F8rF+oioxnw+waiyO0QeSn/vCN49bB8poRkGHmLll5aik8j78fOLCRtuaAymUPnBrivhlQlE/pmQfdJ+bRSYv4f4tD5UpmD8KvyLRtHqsb4kD+yvlbWSq/d4Q8rahoxcdYr8dsOfK/iSZieZSW9bRXKlto0bKSlwAWytvsHVT9Ilyd4kks9P1gDmSydTCQCNYdhSNFlbbQKk0rE3D7UQosDo8ZaqcpmekOScctJcHlFKbRLgav9IEeidGcyN4FC/QRYSd4zSsUsrJcA47SPM8DkvbMOp2wOMWsxOgviqGyqKkbXS7PWEr2ugG8V3kLQG24Oyp2GVMVNRkKkgXQTSpDJJywZqxJOh6v+kInykPQsebR7KmpSKqSw4R5zZ6OyQ4MR1gZ33n4iYOzl50yWBUUv3nulRGgaqdXi/XjpRcAuQWLDXyhUrEJLtbmKH9RCjkjZLp7GH7fXiFrKRLmKSLBCFFIGnhDWhmVgp3ZBwQoGyu6QNPE3pBb8SZ5w01GVEvsFoDSsiQlJRQ6EMXHCAJWOwyz3pGRX4CUj3UPlHVGakjFqmSMRJWx7yMxcVmyga9VRVzNhgJBE+WFagkqD8HlhUTgjC/fmJ6hKvyTD0vCYdX+8gDmlI/xwBZDwGFUkZTiEZeGWar0dKW8iIsEY2XKlzETJSjLUpKWdL6kKcElKgAeMSU4HBFJBxbE0d0gedH+cOjZmEUEI+lSgAxUe1ANtCacYSk/gNgfMuR9hPafzzCD/ZSEn0JhufOZJHZoQCGomvkpbq+caPLmbNCAlSsAs/aMyZmc8WQQ3R4z7e04VKyjCqCxQkyyvsX+6ntCVFuILdYFfkexQqnVvDuDxDLSo1ZQ9NelHiIUQkph0CPpnddcialM2UVhMyX2U6UpTpOUZa0u1HF4ybD7lLVtNeEGXJJmgkqLAyiQtKX+8pFOsEvwk2yFJEsnvA/OxHsfOPfihOn4TaKJstBVLnyk50gXVLJSWIsQlSIwhzR0ZKcVIOMRgZiT3pTilnIHRuEQpuPlS1ISaKU5oDQJYKUpvCkFSXJpWusUux/iJN7NSRLzAId5kyWmYg+EMkvmAP3mFmextMFOmYhImz5ElEyfKShExfaK7g74eWlklXeWSxTYcGTzvoqexjUSlVgzgsWnEyf4aicyRQJNyP5fb0g9xpTOQjES/CqimFXNH/KKTB4eXNWnDyhMWAllzVAKllk0VmDpVmZBZ6ZxShaZsfDzMCsyZwzYWaWSoVyqP2VU10PKDtyrRP8AJovdGvJyVsTV+pPIfu0NzAxILU4H0Dw/j8L2S2K71SeI5c2pyhiUsN3S72AtwJ+Ucco1szLdHil2Zsz6vRqR65Z2qz0Bej+v+UeCcBfk1wL1fV49TNFmL6/O/wC/yiaSE0JJYG/lWG1JJZiz/uvOHKm1dLEerx6su6XtwbqXfrryidJNDJBsa/r5CI+K2fKX45SFDmkc+NRQxMRmFha9OHyZvyjzFTE1AFRQmny9oWmvIUC2P3HwkwUQqUfwnyoKuNYHsX8NlV7Kck8lJb5glvSNLExJozc3Fxw4f6wsy+Fh7X4dY1jnyrhhRjeL3BxiLSwv+VQ/Noo8bsSfK/iSVo5lJb1jfyhXl69DzhorBBoWZq3p5xuutmuUI+dDJjwJaN3x+wsNMbNJQp9QACOJcWMU+K3CwkzwhUs8lU/9TxtHroPlMLMl+kK4CPfpqhx9f8oOsX8N1g/Vzkn+YN6EXikxO5mKQCexzMWJSQfP98o6I9RjlwwB1GMILkmFHGvqYexeAXLJStCknmCPeIhlCNVTHsbtPKzmOctUkuW5D5tHkrF5UgKNc1tQ/Fr35NCpOBXU5QSQ1SAAKAc/aJMvZZoCBZi5c+XlHirHN8Jj0SGZUwKYAKZxf7X4utqRcJnlIygvxo1dRe0C23Nu4bBKdSiuYLS0nvDhmsEjqa84CtrfEPFTSezyyU/hGZfqqnoBHZg6eSdtFp1yEvxJ2dPWUz0d9CUZVoF0sSrMBqC9dQw0tm82YlQZmPKCzZW6GJxgz4idMQ5BAXmWSLuxPc/dIIsHuRhUjKqWqYSKqWpT9RlZo6VUdhtOW5lQmFPAjo8LE9Bun0MH+2PhwPFh1n/pqULa5FkX5KHnELB/D9E5QQnFmVOb+DPkgL8mWyxzS8O4vcnSwOMyWNIjzVS+Bgu278M8Th0lZVIWkaiYEK9JjD0JgOOCqBVzx/zgjT4YqoZWtOjwgEcYIJO5ONVL7RGEnKTxyGvQCpHMCJWw9g4UnJjcTMws3/hqllFP5lgj1aKc1FWAMKtCWtBpv7uxJwsnDzMOpS0LK0qUpQU5ABQaAAUCtPaKHYuzVqKJoKQygpAUCoKKC9R91w3OHimsitC4CHY2EXg+xVRExSldoFEoKKJVLQQbkpWC7Udi0avvLseVtfZ0iYoqGQ5iUoKyCxSsZQpJUHqQC9IHNnbak4ojD41MtBVN7SWoJAQZir9tpwAPBn4xK2tvNO2Vi1BMpapK8qlghkdorMCUKZgWQHHN4qcHF2VCaaoC8VuYMOSBNTnBCpYQUqStDhaX+sKpalJFn1YPQmAna82TKmSUu7sagoKRQpKSG830bnBnv3vXh8VIE1MmX2wUns3S5UrPlVLKk1qh1Co8MV83BoxMhKBhESJoNJiV5aEd4KBzZw5NSR+Za3CSoc3A29iMGuZOxJmGQtBQEFbJE1BFRnIS7UobEPBNtn4gLOGBmYZCRNUky3mFQKPHmcIbMCkcr6hiOYXCSpWHRhp8wCXLUpaWCj3lXAU5yvwoamPcFtzCTpSZaAhaRaWsISocgG9oNCFqYbbu70TsUkS1yQp1rDdmrLkBQULc0YoWVPygjxW7yTVByHTgPL5RnOyttIlEqRIQlLBISVTGYEuWzC5Py5xY4vfdkMmVIB1dD/nESwKXJXcsvp+xpyR4AT+FQ+WYU6tENU0JIzAo4pUCn5iusB8zfwqPhk+UoCK/Fb3KBp2X9kfpHLLoo+GJyQflVaghy7UZ+ZhS5rEuCdBbXh7XjNxvjN4o8lAexEKRvvMDgpDG+Uv+ZiH0UvlCbRofa8Rrx/R/20enyJ6mz3+cA2G36DlwoE3f00aLPDb3yXBr6Hz/AG8RLpMnxYWgmlsHLAkceut7iPSr7KWYHQ68CGHOr6xVp2/LVUKPtw/d9InJmoU1T1TXkLc4weOUdmg28Cypw2a4BqRTXWo/0halasxtxPmIjrQB9ks1S92rxv00+bsuayvtAVY0voz3iGt9xC1VDkmxcChA1aGl4dTO9Do9a8P9IShTv3iObXGrOG0+cKw4U5voWZ3H5/6QtIUNLUznKeo48/3xjxKn/eulYf8ApzkgimgNau1ecIExBLig51I42qfLWJ07iojrlumoccxT0I5iKybsnDEv2Ep9e6BWLdtHHvXz6kQyqQXvApSXAicnEtQW4RUb5bbmSMKtcofWEhIID5XoVeQfzaLOYUIYkUPE8wDrzvCM9GSBU0arsDxNbR6MupiuEaPIjA1lSiSpySXJNyTUkk3gi3DXhpeJ7TFKSEpSSjM5GdwBbVnb/KND2hutKxGYKSApV1ABy1m0B0f2eBXaHw5IUeznhtEqFb2zAsaNprFrq4NU9iFIPDtuWwVLV9XU5nQlPTvEE34RGwu9MmY6EZ5xYl0pJAYWCiGPSM7G5eNlkFKZZqWBUkgNckKozVeLZOK2pL7pkS1gAsUpQzagZFCrUZnrGFLmMk/7hrdhocXPtKwjn765iRq3hHmbi3SKjaW7uNxqwqaZMqWgskEueoSHL2uRaKqTvXj0N/8AwlnagXdyA7BnYEN0PWbh9+JiKzcDOCNGrUuNcvO0Wp5F4RXcfkexO4XZzEzJsxeJlN9YJQCZw4FIUTnT0L8AYI9n7t7IxMkoky0LrVWZXboULFyc8tQOlOkDQ3/UrvS8FiSlyT3KNa9dSIp9t75YaZMebhsRIxCW+tllEucHqHr3gxsr83jRTlLZopTXwaDI21idnES8ao4jCksjGAd+X91OLA007UU43gT+JnxJImfR8OiRNQPGqagTEqNmQCWYMa69L0WD+KmKQChYlz02dacqiPxZaFxo3mYE9t4tE4FSZQl1dKU+FIJfKOQowjZQd7jcl4K+bOzrOYhCVFyEJCUAswIQlkj5Xi+RiyEhUtSVFIYC4I+6Roeh94FHi1wSZSAlZnArzEGVlmtlbxZ00JemXk8aPggJsRikKkpWQe9RhcKDv7QmTtqdjFy8PiMQsS0OpJICiCgFhWp8zcCKs7S7PNLU1u84NXAIKcpIMI2TMC5pyhjU11qHEKM5VTJrezRRN7maaxyk/ZQl1AV8IASwvlAGgbWZshScShSgvKElmA5PSKXa6PqFpU9CVMn8aswPrQwP7NxE1KCkLUlOZ6FqszCNNSitwYUb3bGV2KlupUtILnlo44Rm2G2c4BINR8/OLrae1VkFJmLJVSqlG8RkAtXu8P3pEOV8AjpWJxMtsqu0T91VfTUesPDaiVHLMKpC2stJKa8xUeY84kSdj4lQdEiaRd8hbl4rxMmbsY6bRcpShpnVLFuDqvEd+K5aHsVK9kqAChOQpJ1TUeoiBPwp0U5vBINxsYgkoSEaFpqW4sQ9R5tDMvZEyTMbFSCp0/ViWlTLUbOqWe6BcgB/KsEc2OTpNADapBAdobXJV93zg42K0qZMkzUoJmp7Io0GYv5EKArdxCsPuuJeI7OYTMGULAzAIymzlPeVwumNOAA7ZsmctWSWhUxX3Ugk9aC3ODbZG58y+JWmV+BB7SZ0LdxPqTygqkpTLRlGVCBdKAEpPNTX6l4pNo73YeVRBzn8NR/at6PDugH9p/R8HJzJRUkDMs51nXgwsXygQN4Xa6gXlzB7GKfeDbysSoOwQl8oD68XuacorEp1f0gsVGn7P3sZgseZofI/6wQStppUHASotQG/Hj3rCx9LRhy8WXbMcvz6xa7K3gXLLZs6eBp5g8YxydPCXGw7ZsEzEpU7sl9S6TqwBPPX5x6tRA6PqTXUFuEC2yN4RMGWYaGmb7QfRT36wSygAXCkl6se6SOLcY8/LjnjdMqO50573HQCn7f1hBlVrr6cdKt0hxcwkEH1rbR+d6vHs9CqkVYObN0s4jNoTiIEhIJF3o7mnSvHSETZ5csD6n9KmHRMS1buS1CKg1pY2vxMNhKtGPkf2Ylr4Jo8XKapBUTQ8nsa60PpE1SHGYEUDCt+ItS3ExXicpu+m6iCCWqzMNbtWJLKAqXerXd6ltLnX1gdEo6dWiTQs4DOA1uA/drjzOBfM32RpQElq8BaG/oeUUooFrnxEULvUcufOHgxX38r8KlgwNGccyIzYJnKnpYUzOCGUry+feD8ojy5oqkMGOVw4AA0BuKUpyPOHZZSMwISG1U7MCEgMaG5684fXIAD5qMajgSWegerQrY2jkBKwMqtHFTxJt5Fj+xIkzNSpnLcTQVTVyTziJLAKW51e78BS1dedoVMxCkhqCod7tWnA+1OTQ0wJWKXlcuS1WOleVR0j542tiFTZ0yYvxrWpR4OTYchaPoAAhNQBVwxfw1cteleFawMbb3Pw0/MoJ7NZJdSLEsalP8ANcx0dPmWNvUBjJhctYaofnBRt3cTFSHUEGagVzIBJ5um9DwcRQ4fZ6VJUTORLWH7iwsOBwUEkPcMa0j045ItWmOyJLwq5igJUpaydEpUo+gBhyVs+aoFQkzSlJyqUJayAoXSogUPIx7gZ/ZrSTVIUMwGotR9WJZ9YIMTvgpM0zsPnkzCMpIU6FAUTnSRUgMxehekU27KVA2qSRcNDmDnFKnBAIc115dYsNo7yzp68ysgOUguM7hqlQmZklRsGA4BopSqGrA0fYm3Zc1ARMLFmBNm+6f1iLtmR2MsqclL3AdgeLQD4dZBFWi8wO3pkssFgjgpiPnUwS0y5Jor52NLuA3O5/SLTc3ZZxmLSlTqQj6xYNilJHc8zRuDtWHUysJiCHBkKJrkIyHiwNEn0jQN38TJw8kSpKJYauYh1FTNmUTQk9ImcJOLUPyOwjCCSQA5e1TTQ0tc0/ZaTjZbVmIDEggVINi2UVMDeP3jUzKJLaAsPQMBFDNxOIm0lghP4QT1NLmOOPRQh/G7/QtIcYveGSh8iSs1oogAPV6fqIFNpbfmqBBV2Y4SqEgVqqqtOMUeJwk9JcSpq+eX3q+nARNkYoSUPOwM5TNmUSWq/k1L/s6rtw/gS/QUg2GwpBR/5eUV5WCsqc2ZuN7g19YysbYn4aYpEtdEKUkpICk0JBZ7V4EQdyN/pJdK0LllynQsG+1q7gj9loKtjbOxcwhE3s1rU6lIzKFTfKrxOSKJAPrGGCUsV60wRWSN95UxOTF4RK08UVrxKVn2VFlhtibJxY+pxJkTCf4alFPoJni6AxSbT3EnIcyVpnpGg7i2u4Cu6acFPygXxeEXLVlmIUhXBQIPoY6lonvFjsNNp/D7ES3MspnJ5OlTdDQ04HygZVLKCUrSUqFCFBj84Tszb+Jw/wDCnLSPuu6P7KnHygg//ekz0hGNwkuamoCpfcUH1AL16EQ1HIvN/p/8/wAADy8EldQWMQZ0oyyyh5xc4nBSVrBwmIDf8OeezmDkFH6tev2h0ibjNkTOzaZLI+6pnB5BQoryMaWxDOwpzgJHN+LRqm5WLTMSmVNSF3yEgO6dA/EV6iALY2w8ksH/AGhdw3gHE8C1W5iC7dT+MhvBLevEkEN8yX5c4MjWnccdnYbYnY6VF0rKTwNv35xU4zZs1Bcozi+ZJq7AMBz5RfS54IoX84elTucccscZG+zAwVdmBD0IDlqd4+doj4mVXWvQ/nSDmbIlrcFIJOovwv0iuXu6k2WoDyMYvBJcC0oosZiUB15spqw0r0vr0cwuTPSE5khNGBA9NHo78Y7saKogMWD6hnBoHuxtEVOIAVwObNoAaOadRpqYydGN0qJBAUolWZ3NAS2rKswDefOGpKwxLKBDh3d6KT6s1G4Q99NJq1RUiopc6UNS0JnYgs/dCg1AQQau1dQADGMiD1yVAv1BSWo5bTVh52iPNfMMzKoUh0kpq+gN204Q6VmxPdoyn8y5TxLf6QtU3KyiaGpDPRnL35/5RNAeIRqogkA980CgdPJ9b3jyZLKi+gomjnolh3a8dBHs2Xm71Ei57zUfgLvQ0cXj1U7swElJIejOQzGvAMGN24RaiNDqpSqOkBIsXNiKuBVr6wlJuPKhbS3P7IeOlzXLgtd9QeGnTiHjwD/CHbV7DQ05QAtx0TlUzMxDMBqXtV3YflFPtPdrCYk9+WkKJ8SBlPQZb61JiclBT4ywBel+RDUqeFK+cey5TKUztUk8X1d7ClBFRbW6EA21PhmamRNS4d0rcUDNlLVpne+lngaXuJjaZZJU5ZwUs+uttI15cxAopT/htdgQdSG48YDviBvUtCRLlHKqYMyiKFKTTKGLAkg8wBzjqxZ8jlpCwE2lstMgKTMUCtx3A2YEZgQqvdD3F6B2NIqSgaQol6mFyZLlmvaO9bLco6Th1EpADklgBfkItMKpOUgcX9Y1HdjcuTJTL7aWmZMopSlOyViuVIerPfk8St8N0JeLQFygJc5HdQsJZCk6IWBpwVp0pHO+ohJ0xrcx2bJFxQ/u8SNnbbmSbVTw/ThCdp4WbImGVPlmXMGhsofeQbKHMRGjeLaAKcLvLIX4ksoaEAe7iCbB715WU6SOAdLBmplOX5RlU2UDyhAmFN/UXhyUZqpKwNrw28IUHAdy9wa61NQOVYsU7VQcviDcUnVqP939Iw3D41QqlcWcjeacjVx1P6xzy6TE+LQjYMYrDTKqEpRII+y71qaczQwP7W3bwhTmAly8tlJNm7wsxNaCogTw++yx4pYI/m/yi2wvxBlWmYV+jfm0JdIk9psB7Y8/HJOZCu1kC3bKCSXuQKkD+bjzhw7dlTSpGIkDxZWKcyQWqaPl61sYew3xAwH28Gs/2P1i1wvxG2aPDgVj+x+sX6WL8/jb/YUD2L3Jws4FUmYZWrXSPJRduABflArid0MSleVKRM/Eg0+bRqmO+JWHy/VYRP8AVl/IQK7R+KE9VJEqWniQBlHmAI2x43DZysdFHgtwMQr+IRLHm8E+ydiScKkpExZKmBCSxJ06eTQKzt6MTM8U2/AMPKHsFiVlSUgkzJi0pBqTd1K5skEwTyqPCsQdYfZSlsPAi7CpI4q09TFrJwqUZQAEpCS4D1JApZ7nXSGZOKJyrDu3Bi/BjQm9ebXYxKSnMH7+moN7PXrX3Yx5OXqJZH7vwAvDIcFiaHKCwoGpTgzVh6Xj3LH1BPy5XhnskhCiDQUqe8eunD0hhRQrIBS4p4vPl00EZqcoeQ3RdSscAfFQXdwAToOMSDjYGJ0lL6gs9KvRrW4x4vOovnIDBgoVZtWPF43XUvyi+41yhtc8EAkkA2BFG4sDRvzhWFxIzZcoALtlvlA96cxHknjlANhmJLaOAD14Q/KU4Y5RxFehvz1jMzZ7lLAGhLgKelKsRqwDv+wnDYZAyqvR7mzAh36tSPVIUUl1AuqoLs2lqOONLVhydNSlnGYMBk+0Q72H63MS65E7OAs9cgAAJLVv1bjzhE5BKbCho1QBZQ8+Y8od7cIIBWlIYFstQeZPn6RFmz3U1zm7oDsNQotxfWnKIcQr5G0JIGXMlJSO8L1uwLtmYCFjFALpYBsyQ3eBIq+lCaX84fEkJIVNYlN7swF+APLlCAgZU0ziwYAl7uaUvdzccYpKg2R2Mw+ZmCaMQxD1NTwq7dXiOidMbvqDCjZhcvQEa2PDSJSZRZXeDKAIDjg1PkXp+YRMOZPeDOxNGFVd0qpZhXz820JiJKAxHeS9xY9H1o3rzj1DjulRQwo7MW0cP++FIbkyPF3XSXFTYMC7H05UhjKyu6WWGyZnIBZtHI9dIAi6LLDyElTELPdcFmFmu724cb1jHviCt8YsZQnKEjRz3QqrdWHIecbFhJisx7pB0NGf7qR0fl7QCfFDZGZsUCM3ZgKTR+6pnAHIt0EdHTtRnuX4MzaJ+xZyUz5SlAFIWgkHgCIgqTrHqS0ek1aoD6QTMoBlIdy5CqCjk0vS5hBxFqmgzKq7UPoP1gF3E3q7aWnDLmETQkpQ7d6+UPxAYeUGK5qgU1JIv0YirANYV62jyckXB0yGh/amCw+KlBE5AWki6ksQz+E3SeYq0Z9tf4WrHewk0GhPZzTQAVYLA/vDzg8//JoSHmTEy0N9tr8aHibMXpwisk7bSqmHTMngM5CQhHktRZtLGtLQ4ZJx3XH6KUvkx3auzJ+GLYiSuVzIdJ6KFIhhYOojccLi8TOWsKloTKKWyqdaq94EhIYudHsRciKWd8L5JcqmE6ukIQA70rXkKx2Y+ojLbyXs+DIlSuFDHnaKFw/MRom1/hjk/wDLzyT91RSX/lIYerdYD1bDmCZ2S1plL/5wVLHkoOnzducbqSYOLRXDECPRNHERfzNxMeA4kJWNCmZKL9HIho7k48f7kv1R/wDaC4/IaWU3bgaw5LxBPhST1tF1K3H2gbYFfmUD3VFrhfhvtNTPIRLB+/NR7Jcwao/I1Fg7KklVVqfkKCHJ9BQADhBzh/hRjG+sxEpPKWlSj6qaBnfLd8YGamWVKWSnM6uLtQCjU5wtSbobTS4K3A4ZcxWWWgqVwAJMaHu7uuZKs0zLMnKDJylwgEOW51Dmo661Hw37+dL96ihawprzMGWHklLlyGZ/CWAaqeHr7RxdTke8EZ0xmYsAgqGa4NBUEEd1zq4NP9ZS8UGDsSAAji4pmVWtxSOxirdmCgGjCrBNQe9e44G1Y8yJ7xZDgszVJIzE086jhHCvoPAozTlPedIOVRq/eANOrp11hsLy9wPUPdyAaj2jw9q6QnKpNTZgWDFIJqDpWG5s3OUnMyMtU6OWZSSAOBfpFNbFLcdrmIDFQu7v1AagpEzCrU1mraj+bi8QpHcBVWtQWqxezjiDDjgsSVOQDqbgcoIf1FQxNmXcuCXJrxsPJz+w0hCXH2XckVFCKAAu5JNI6OjRKya3H0TgBlYqFAGAcHixYs5vrDC5zqcEudSDStr0NuMdHRDJvcSMSXGZKQ5LM7NVj3gAKmH83dIOVTKGYAD7Qo/G4ty1v0dAht06PZalN3spLlmJIINXVWnQHQaR0zEABRKmZ3Q3WrXNb3Na3jo6LXAS2ES0uFObgEAcCQSx1fgecOSyO8B4g7ccrP1NCotHkdAxcMYkpCnUoGpIZtFFtdK6iPRJq9BfvP5OPUNpHkdEaqYUSysJsCxUU0DhwGZRpp6sIh4jDFaFFu0BdOWrV8RL6At+xHR0OTLS8Gbb0bolDrksUJcqD2ALuH6sxgVxmHUgIKgwKSx4hyX+beUex0d3TZZS2YUMS5pSXBIIsRRj+UFWB3snTOzlTp5loFDMSkZmFGL08/1jyOjqlBS5A0HZOy8MEiaFJnqJcTJiwouWPMD7J0ZqNF12gDNdJ7uavWnnpr6R0dHlZV7miWzsGkpUVDLmSzAHRT1FairN+bRNkz0ijjhdyeTA1PrcR0dEJUaR4OmSEqbKqptT0B8ohY7ZKJwyTZaVpajhxa4P2TzDR0dHRDLIuMmwdVu5PwbnAziQ7mVMU6D+FJNBV60POJmy9+kBXZYyUrDTfxOZZ5hWnnTnHR0dkfc6ZT9qtBpKnpUkKCgoGxDEEciIflu146OjNqmWPom8Yx34wYlMzFpQGJlygFdVEqb0IPnHR0a4VuRk4E/DHYsxQnzpRTmDIAX4a1V52g6QhQBzoZV1AAAPxFwBT5vHR0c3URTbFXtRHX3ycigHL5TcEM4cAMk8nvwEKwimQQsVt3fE4ZmrbWvCOjo4mvJm1Qj6UxUFKZI1DXZy7c1fIcXiP21izuK5Sm3ENccjd9I6OhuNCaGVTACO8wezEPwDXcOA0TE9nVklYe5p1Hq8dHQUkyVyf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data:image/jpeg;base64,/9j/4AAQSkZJRgABAQAAAQABAAD/2wCEAAkGBxQTEhUUExMWFRQXGBwYFxgYGBYcGBwYGBwcFxcXFx8YHiggGBwlHBgYIjEhJSkrLi4uHR8zODMsNygtLisBCgoKDg0OGxAQGiwmICQsLCwsLCw0LCwsLCwsLCwsLCwsLCwsLCwsLCwsLCwsLCwsLCwsLCwsLCwsLCwsLCwsLP/AABEIAKgBLAMBIgACEQEDEQH/xAAcAAABBQEBAQAAAAAAAAAAAAAGAgMEBQcAAQj/xABJEAABAgQDBQYCCAMFBgYDAAABAhEAAyExBBJBBQZRYXETIjKBkbEHoRQjQlJiwdHwM3KCkrLC4fFDRFNjc4MlNKKzw9IVFiT/xAAZAQADAQEBAAAAAAAAAAAAAAAAAQIDBAX/xAArEQACAgEDAwQCAAcAAAAAAAAAAQIRAxIhMQQTQRQiUWGRoTJCcYGxwdH/2gAMAwEAAhEDEQA/AMQjnhyfJKFKSoMpJIIOhFCIbgA6Ojo6ABaEuf8AMD3hWTiR5OY9lF0qHRXpQ+/yjyTMykG7EFuhdoAH0SlAOEluKqD1NI4qGuXyL+waPMYhlqBcsogE1o7j5NEcQAOqDUjgYXMqlJ5N6RYbAw6ZilBT2DHheACvBh+RcdYKsPsOW5qskB9ALtcD84YxmDQElhYHn7wbAbfOfs8Awep94IccsuoKUEpYNUu70JozRRTQexwLN4tep/SLraRSCSqtgQE9Wrm6wmBi28yyNmgUIK8RlL1IzIvS8Zulb+TCNB3iT/4Yiv2p7BrOqXGdSNYfgFyOG8IJhSobMSUeouOsWSaRWS7jrE9KqQmNElKuMPJmUpEZKqUh6VKUrwpUroCfaJLDHAK+qR/KPaIW2l+HoYnYbDrCEjIqiRpyiPjtlTZhDAM2pH5RrDHJ+DnlNIFsSvuq6mIyC40EEp3SmKBCpiUvwBOvlD0nctA8U1R6AD3eNexN+CVmivIKJh9y1YMJW6sgXCldVH8miUjYUgf7JPm594pdLL5B9REAzSPCqNDTs6ULS0D+kQ59FT91PoIr0v2T6n6M3C48UsxpXYJ4D0hJkJ4D0EHpfsPU/Rm2bnHiZ51jR1YVH3U+ghlezpZvLR/ZEHpfsPU/QBkmElUG8zYsk/7MeVPaIc3duUbZh0UfzeIfTMa6hAnnjswi/n7rj7Mw+Yf2iGrdyYLFPqf0iHgmvBazRfkE8XIWhRExC0quQsKCupzViO0aLvdvHKmvKnyJZZylSAtwVAd5JCxW1xpGe5YzT2NJ6b9t19iY6F5Y7JDJFSPE3Fx6hobEOARy5VS37eAB7FF8qvvID9U9w/3X84jtD5HcH4VEeSg/uD6wy0AD8hGZLEgVuYtNhS8qzUG1uUVUosw5n2ET9kzO8rqYADnDNlUdW/OKnHG/Q+xiZhJ/cV0/MRTzsanOQTxHyMCiKzeVj6jA/wDUH+KLDbM8hRGVxRy5HGlCLX84p1zAMNgSsgfWi9BUzGv0hO9WK7NfapYISklwNRnJDgVsKREmV5Mn25iwcAEPUZz4ifEsAi/4fnFVuzusvEyu1U6ZYOVIAdUwuSpvugO2Yx7tbFBeG/FlrT8RMO7t7ZxMkoCZhTLQAyaNZ/esOTdbDx03uLXucVEoQpSZo+yselvKvMQJYmUpClIUClSSUqB0IoRG1bF3j+kzEpVKBWQEuBWnBrewjOfietJ2lPKQAaZwC/fAynzYJ99YzxybdM1ywUVaBZBqOsTkqiAm8SEqjVmKZPQsNzg23PxQ7Bhoov5l/YiM9lTX0+cEO6uPCVmWotn8J0zcD1iGht7GjImvC3ioROIobxNkz3jSEzKUSXHjDhCQuOeOhSMWjxUsQ3Mk0LX0e0OxwjVSZFIgZJo0QroSPePFLULy1eTH2ieY8h2/kVIr/pKdXT/MCIUJqTZQ9YnQ1Mw6TdKT5CK1MVIYENonJUSAoEi8dicGAO6gk8ApvekeYeQbkqH4SQelRD1MVIU0eKEPFMJKYq0KiOoQ2REhaYaywgMx2jhyAktRyPOhiEJZjRdm7pz9oIKZAQ8tTqzKy0UGHtFlK+D2K+3OwyP61n/DHlxarc9BJmVCVChJjXE/CVI8e0JCegf3UIlyvhZhQ2bHlQ/5cp/ZSoeuPyPS/gxpMiHRhY27DfDjZouvGTP6Ckf+0PeJyNwdmi2DxK/5puX1+sT8uELuQXkeiRgqcM0ccOY+iZG6OCT4dmo/7k0n1quLGTsaSkd3BYJH9IV/8Y94XegPtyPmMYUu92hUmQpJcN84+plYJBFEYYf9gH07whheyUaiW/4JEgf3kqhd6IdtnzfL2gtIIKLhqH9Ydw+x5s0FRQQCH8izH5/KPoZWx5J8UoK6olJ/uIEJOyJYqElvu91rN932iZZ5fyh2QbmbVR9FwaH76FhSks5DGaGLWJcMDUwxvLnxoXKT3AQAlRc91y5LFya2gjx+ERLQVgMlAKlPWiQ5PkHjNd29tKxGMmKWVBFwkFmDgB2q3SjmtxGUNWSfu4Qpqim3l2bh8CgIWiZOnLQfGrKiWR9oCWXW5LgFTfMRXYOYFIpcgcOHyi9+LWEGeTNSoqBCkHMzpKSFBL3I7xIevNiIDdl4xKRlUSOBYlxwprHTPdbBjpPcM91JkxCkLlTkoX2yZfeSSMqwp1HiO6x6iBbe+Ws43EqmoUhSpq1MoMWKjlPmGi8XiPowSV+NipIBqlQysFPa5tqmL/esS9oYP6ShP18kVI+0gElYV/LcHRlcYUYvkrLO6SMrMqOyxIKDHjQ7MbI7QqWqo6w4Uwky4Yw92btZK2lrLK+yrjyPP3iyKymMuWDzi/2PvQpDInOtFgr7Q6/eHz6wUmJ2HcrFQ79JrFRJmImJzy1BSeI/PgY4YkpvFbxJ2YQBUKeKWRj61NImpxY4xpHIQ4k1454YE2HO0jZTRm0LeEEw2Jr9IUTFWTR7HjRzx4TFCOMIMKMIJgASuGyIcIhBgAk/DhCSZwUnNRN7awcowkoWlSx/Qn9IDPhiHmThfuA/ONDTK5R4so2z1cbqI3KDeEAdAP0h9GY6mH5SKU9oeEvyhaCtZEyq1hYRzERMZvBh5bgzcxFDkGZuRPhB6mKbEb5yQbCtiVV9EgxSxSfgnuoIzLEepgUVvrLTdYb8Kf1V+UVWyvithZyBnEyXNP2VKlhL/hVl92MV2JB3UaKgDhDvZpPERmmI36qaKAaneFOdoocZ8Q5qSyFk9SCPkBFLE/ol5EbSZI4wlWEMYSr4o4x6TBT8I/Zix2b8VsU/fUg/0j8ofZJ7oQ/GTafY4ZEhKu9OPeAv2aKnoCrKOYzRk+wsVKRNSZi1ya92chnSSGaYCCFSzqG43BIhW928K8biVz5huEpSBYJSGYebnqTEHZc5Qmoy5SS9FpSpJTqlSVUUOsVBaSW9TDP4hoKsNKWoATEqZRT4FoUHTMQXLhwzOSnMzqBQSC7ICO3liZRGdJJ4ChjU8dsLE/QZyVYeUZASVjslAGUQHCkpzEZXYlIbU3vki/F1EXae6E01sy/3mzzcTNTLSV0CgAmuWWkrzcmClRbfDPaZEzJVQNVE+EJAbKkWN+QYmlXgo3C2MRK+kTy82aEgZrplDwj+qh6AQO7R3DxWFmKn4aZLUgKUpKRmCkoJNAGIUAk16UjBdTFzcRIL9pbkYOZVMsy8wcdmogDyLga6aQN7Q+GxZ5M3MeCx+af0gw+HBlz5ExJWpWLcKUVWKR4UoGiQItScumvpp++kcWaWTHO4vYco1yYzitysWl/qSofhKT8nd4pcVs+ZL/iIUg/iBHv0jf6sWLfvn+7R4UE0YEag8Tof0hR62S5RJ88lENqQI3jFbvYabVciW5F8rF+oioxnw+waiyO0QeSn/vCN49bB8poRkGHmLll5aik8j78fOLCRtuaAymUPnBrivhlQlE/pmQfdJ+bRSYv4f4tD5UpmD8KvyLRtHqsb4kD+yvlbWSq/d4Q8rahoxcdYr8dsOfK/iSZieZSW9bRXKlto0bKSlwAWytvsHVT9Ilyd4kks9P1gDmSydTCQCNYdhSNFlbbQKk0rE3D7UQosDo8ZaqcpmekOScctJcHlFKbRLgav9IEeidGcyN4FC/QRYSd4zSsUsrJcA47SPM8DkvbMOp2wOMWsxOgviqGyqKkbXS7PWEr2ugG8V3kLQG24Oyp2GVMVNRkKkgXQTSpDJJywZqxJOh6v+kInykPQsebR7KmpSKqSw4R5zZ6OyQ4MR1gZ33n4iYOzl50yWBUUv3nulRGgaqdXi/XjpRcAuQWLDXyhUrEJLtbmKH9RCjkjZLp7GH7fXiFrKRLmKSLBCFFIGnhDWhmVgp3ZBwQoGyu6QNPE3pBb8SZ5w01GVEvsFoDSsiQlJRQ6EMXHCAJWOwyz3pGRX4CUj3UPlHVGakjFqmSMRJWx7yMxcVmyga9VRVzNhgJBE+WFagkqD8HlhUTgjC/fmJ6hKvyTD0vCYdX+8gDmlI/xwBZDwGFUkZTiEZeGWar0dKW8iIsEY2XKlzETJSjLUpKWdL6kKcElKgAeMSU4HBFJBxbE0d0gedH+cOjZmEUEI+lSgAxUe1ANtCacYSk/gNgfMuR9hPafzzCD/ZSEn0JhufOZJHZoQCGomvkpbq+caPLmbNCAlSsAs/aMyZmc8WQQ3R4z7e04VKyjCqCxQkyyvsX+6ntCVFuILdYFfkexQqnVvDuDxDLSo1ZQ9NelHiIUQkph0CPpnddcialM2UVhMyX2U6UpTpOUZa0u1HF4ybD7lLVtNeEGXJJmgkqLAyiQtKX+8pFOsEvwk2yFJEsnvA/OxHsfOPfihOn4TaKJstBVLnyk50gXVLJSWIsQlSIwhzR0ZKcVIOMRgZiT3pTilnIHRuEQpuPlS1ISaKU5oDQJYKUpvCkFSXJpWusUux/iJN7NSRLzAId5kyWmYg+EMkvmAP3mFmextMFOmYhImz5ElEyfKShExfaK7g74eWlklXeWSxTYcGTzvoqexjUSlVgzgsWnEyf4aicyRQJNyP5fb0g9xpTOQjES/CqimFXNH/KKTB4eXNWnDyhMWAllzVAKllk0VmDpVmZBZ6ZxShaZsfDzMCsyZwzYWaWSoVyqP2VU10PKDtyrRP8AJovdGvJyVsTV+pPIfu0NzAxILU4H0Dw/j8L2S2K71SeI5c2pyhiUsN3S72AtwJ+Ucco1szLdHil2Zsz6vRqR65Z2qz0Bej+v+UeCcBfk1wL1fV49TNFmL6/O/wC/yiaSE0JJYG/lWG1JJZiz/uvOHKm1dLEerx6su6XtwbqXfrryidJNDJBsa/r5CI+K2fKX45SFDmkc+NRQxMRmFha9OHyZvyjzFTE1AFRQmny9oWmvIUC2P3HwkwUQqUfwnyoKuNYHsX8NlV7Kck8lJb5glvSNLExJozc3Fxw4f6wsy+Fh7X4dY1jnyrhhRjeL3BxiLSwv+VQ/Noo8bsSfK/iSVo5lJb1jfyhXl69DzhorBBoWZq3p5xuutmuUI+dDJjwJaN3x+wsNMbNJQp9QACOJcWMU+K3CwkzwhUs8lU/9TxtHroPlMLMl+kK4CPfpqhx9f8oOsX8N1g/Vzkn+YN6EXikxO5mKQCexzMWJSQfP98o6I9RjlwwB1GMILkmFHGvqYexeAXLJStCknmCPeIhlCNVTHsbtPKzmOctUkuW5D5tHkrF5UgKNc1tQ/Fr35NCpOBXU5QSQ1SAAKAc/aJMvZZoCBZi5c+XlHirHN8Jj0SGZUwKYAKZxf7X4utqRcJnlIygvxo1dRe0C23Nu4bBKdSiuYLS0nvDhmsEjqa84CtrfEPFTSezyyU/hGZfqqnoBHZg6eSdtFp1yEvxJ2dPWUz0d9CUZVoF0sSrMBqC9dQw0tm82YlQZmPKCzZW6GJxgz4idMQ5BAXmWSLuxPc/dIIsHuRhUjKqWqYSKqWpT9RlZo6VUdhtOW5lQmFPAjo8LE9Bun0MH+2PhwPFh1n/pqULa5FkX5KHnELB/D9E5QQnFmVOb+DPkgL8mWyxzS8O4vcnSwOMyWNIjzVS+Bgu278M8Th0lZVIWkaiYEK9JjD0JgOOCqBVzx/zgjT4YqoZWtOjwgEcYIJO5ONVL7RGEnKTxyGvQCpHMCJWw9g4UnJjcTMws3/hqllFP5lgj1aKc1FWAMKtCWtBpv7uxJwsnDzMOpS0LK0qUpQU5ABQaAAUCtPaKHYuzVqKJoKQygpAUCoKKC9R91w3OHimsitC4CHY2EXg+xVRExSldoFEoKKJVLQQbkpWC7Udi0avvLseVtfZ0iYoqGQ5iUoKyCxSsZQpJUHqQC9IHNnbak4ojD41MtBVN7SWoJAQZir9tpwAPBn4xK2tvNO2Vi1BMpapK8qlghkdorMCUKZgWQHHN4qcHF2VCaaoC8VuYMOSBNTnBCpYQUqStDhaX+sKpalJFn1YPQmAna82TKmSUu7sagoKRQpKSG830bnBnv3vXh8VIE1MmX2wUns3S5UrPlVLKk1qh1Co8MV83BoxMhKBhESJoNJiV5aEd4KBzZw5NSR+Za3CSoc3A29iMGuZOxJmGQtBQEFbJE1BFRnIS7UobEPBNtn4gLOGBmYZCRNUky3mFQKPHmcIbMCkcr6hiOYXCSpWHRhp8wCXLUpaWCj3lXAU5yvwoamPcFtzCTpSZaAhaRaWsISocgG9oNCFqYbbu70TsUkS1yQp1rDdmrLkBQULc0YoWVPygjxW7yTVByHTgPL5RnOyttIlEqRIQlLBISVTGYEuWzC5Py5xY4vfdkMmVIB1dD/nESwKXJXcsvp+xpyR4AT+FQ+WYU6tENU0JIzAo4pUCn5iusB8zfwqPhk+UoCK/Fb3KBp2X9kfpHLLoo+GJyQflVaghy7UZ+ZhS5rEuCdBbXh7XjNxvjN4o8lAexEKRvvMDgpDG+Uv+ZiH0UvlCbRofa8Rrx/R/20enyJ6mz3+cA2G36DlwoE3f00aLPDb3yXBr6Hz/AG8RLpMnxYWgmlsHLAkceut7iPSr7KWYHQ68CGHOr6xVp2/LVUKPtw/d9InJmoU1T1TXkLc4weOUdmg28Cypw2a4BqRTXWo/0halasxtxPmIjrQB9ks1S92rxv00+bsuayvtAVY0voz3iGt9xC1VDkmxcChA1aGl4dTO9Do9a8P9IShTv3iObXGrOG0+cKw4U5voWZ3H5/6QtIUNLUznKeo48/3xjxKn/eulYf8ApzkgimgNau1ecIExBLig51I42qfLWJ07iojrlumoccxT0I5iKybsnDEv2Ep9e6BWLdtHHvXz6kQyqQXvApSXAicnEtQW4RUb5bbmSMKtcofWEhIID5XoVeQfzaLOYUIYkUPE8wDrzvCM9GSBU0arsDxNbR6MupiuEaPIjA1lSiSpySXJNyTUkk3gi3DXhpeJ7TFKSEpSSjM5GdwBbVnb/KND2hutKxGYKSApV1ABy1m0B0f2eBXaHw5IUeznhtEqFb2zAsaNprFrq4NU9iFIPDtuWwVLV9XU5nQlPTvEE34RGwu9MmY6EZ5xYl0pJAYWCiGPSM7G5eNlkFKZZqWBUkgNckKozVeLZOK2pL7pkS1gAsUpQzagZFCrUZnrGFLmMk/7hrdhocXPtKwjn765iRq3hHmbi3SKjaW7uNxqwqaZMqWgskEueoSHL2uRaKqTvXj0N/8AwlnagXdyA7BnYEN0PWbh9+JiKzcDOCNGrUuNcvO0Wp5F4RXcfkexO4XZzEzJsxeJlN9YJQCZw4FIUTnT0L8AYI9n7t7IxMkoky0LrVWZXboULFyc8tQOlOkDQ3/UrvS8FiSlyT3KNa9dSIp9t75YaZMebhsRIxCW+tllEucHqHr3gxsr83jRTlLZopTXwaDI21idnES8ao4jCksjGAd+X91OLA007UU43gT+JnxJImfR8OiRNQPGqagTEqNmQCWYMa69L0WD+KmKQChYlz02dacqiPxZaFxo3mYE9t4tE4FSZQl1dKU+FIJfKOQowjZQd7jcl4K+bOzrOYhCVFyEJCUAswIQlkj5Xi+RiyEhUtSVFIYC4I+6Roeh94FHi1wSZSAlZnArzEGVlmtlbxZ00JemXk8aPggJsRikKkpWQe9RhcKDv7QmTtqdjFy8PiMQsS0OpJICiCgFhWp8zcCKs7S7PNLU1u84NXAIKcpIMI2TMC5pyhjU11qHEKM5VTJrezRRN7maaxyk/ZQl1AV8IASwvlAGgbWZshScShSgvKElmA5PSKXa6PqFpU9CVMn8aswPrQwP7NxE1KCkLUlOZ6FqszCNNSitwYUb3bGV2KlupUtILnlo44Rm2G2c4BINR8/OLrae1VkFJmLJVSqlG8RkAtXu8P3pEOV8AjpWJxMtsqu0T91VfTUesPDaiVHLMKpC2stJKa8xUeY84kSdj4lQdEiaRd8hbl4rxMmbsY6bRcpShpnVLFuDqvEd+K5aHsVK9kqAChOQpJ1TUeoiBPwp0U5vBINxsYgkoSEaFpqW4sQ9R5tDMvZEyTMbFSCp0/ViWlTLUbOqWe6BcgB/KsEc2OTpNADapBAdobXJV93zg42K0qZMkzUoJmp7Io0GYv5EKArdxCsPuuJeI7OYTMGULAzAIymzlPeVwumNOAA7ZsmctWSWhUxX3Ugk9aC3ODbZG58y+JWmV+BB7SZ0LdxPqTygqkpTLRlGVCBdKAEpPNTX6l4pNo73YeVRBzn8NR/at6PDugH9p/R8HJzJRUkDMs51nXgwsXygQN4Xa6gXlzB7GKfeDbysSoOwQl8oD68XuacorEp1f0gsVGn7P3sZgseZofI/6wQStppUHASotQG/Hj3rCx9LRhy8WXbMcvz6xa7K3gXLLZs6eBp5g8YxydPCXGw7ZsEzEpU7sl9S6TqwBPPX5x6tRA6PqTXUFuEC2yN4RMGWYaGmb7QfRT36wSygAXCkl6se6SOLcY8/LjnjdMqO50573HQCn7f1hBlVrr6cdKt0hxcwkEH1rbR+d6vHs9CqkVYObN0s4jNoTiIEhIJF3o7mnSvHSETZ5csD6n9KmHRMS1buS1CKg1pY2vxMNhKtGPkf2Ylr4Jo8XKapBUTQ8nsa60PpE1SHGYEUDCt+ItS3ExXicpu+m6iCCWqzMNbtWJLKAqXerXd6ltLnX1gdEo6dWiTQs4DOA1uA/drjzOBfM32RpQElq8BaG/oeUUooFrnxEULvUcufOHgxX38r8KlgwNGccyIzYJnKnpYUzOCGUry+feD8ojy5oqkMGOVw4AA0BuKUpyPOHZZSMwISG1U7MCEgMaG5684fXIAD5qMajgSWegerQrY2jkBKwMqtHFTxJt5Fj+xIkzNSpnLcTQVTVyTziJLAKW51e78BS1dedoVMxCkhqCod7tWnA+1OTQ0wJWKXlcuS1WOleVR0j542tiFTZ0yYvxrWpR4OTYchaPoAAhNQBVwxfw1cteleFawMbb3Pw0/MoJ7NZJdSLEsalP8ANcx0dPmWNvUBjJhctYaofnBRt3cTFSHUEGagVzIBJ5um9DwcRQ4fZ6VJUTORLWH7iwsOBwUEkPcMa0j045ItWmOyJLwq5igJUpaydEpUo+gBhyVs+aoFQkzSlJyqUJayAoXSogUPIx7gZ/ZrSTVIUMwGotR9WJZ9YIMTvgpM0zsPnkzCMpIU6FAUTnSRUgMxehekU27KVA2qSRcNDmDnFKnBAIc115dYsNo7yzp68ysgOUguM7hqlQmZklRsGA4BopSqGrA0fYm3Zc1ARMLFmBNm+6f1iLtmR2MsqclL3AdgeLQD4dZBFWi8wO3pkssFgjgpiPnUwS0y5Jor52NLuA3O5/SLTc3ZZxmLSlTqQj6xYNilJHc8zRuDtWHUysJiCHBkKJrkIyHiwNEn0jQN38TJw8kSpKJYauYh1FTNmUTQk9ImcJOLUPyOwjCCSQA5e1TTQ0tc0/ZaTjZbVmIDEggVINi2UVMDeP3jUzKJLaAsPQMBFDNxOIm0lghP4QT1NLmOOPRQh/G7/QtIcYveGSh8iSs1oogAPV6fqIFNpbfmqBBV2Y4SqEgVqqqtOMUeJwk9JcSpq+eX3q+nARNkYoSUPOwM5TNmUSWq/k1L/s6rtw/gS/QUg2GwpBR/5eUV5WCsqc2ZuN7g19YysbYn4aYpEtdEKUkpICk0JBZ7V4EQdyN/pJdK0LllynQsG+1q7gj9loKtjbOxcwhE3s1rU6lIzKFTfKrxOSKJAPrGGCUsV60wRWSN95UxOTF4RK08UVrxKVn2VFlhtibJxY+pxJkTCf4alFPoJni6AxSbT3EnIcyVpnpGg7i2u4Cu6acFPygXxeEXLVlmIUhXBQIPoY6lonvFjsNNp/D7ES3MspnJ5OlTdDQ04HygZVLKCUrSUqFCFBj84Tszb+Jw/wDCnLSPuu6P7KnHygg//ekz0hGNwkuamoCpfcUH1AL16EQ1HIvN/p/8/wAADy8EldQWMQZ0oyyyh5xc4nBSVrBwmIDf8OeezmDkFH6tev2h0ibjNkTOzaZLI+6pnB5BQoryMaWxDOwpzgJHN+LRqm5WLTMSmVNSF3yEgO6dA/EV6iALY2w8ksH/AGhdw3gHE8C1W5iC7dT+MhvBLevEkEN8yX5c4MjWnccdnYbYnY6VF0rKTwNv35xU4zZs1Bcozi+ZJq7AMBz5RfS54IoX84elTucccscZG+zAwVdmBD0IDlqd4+doj4mVXWvQ/nSDmbIlrcFIJOovwv0iuXu6k2WoDyMYvBJcC0oosZiUB15spqw0r0vr0cwuTPSE5khNGBA9NHo78Y7saKogMWD6hnBoHuxtEVOIAVwObNoAaOadRpqYydGN0qJBAUolWZ3NAS2rKswDefOGpKwxLKBDh3d6KT6s1G4Q99NJq1RUiopc6UNS0JnYgs/dCg1AQQau1dQADGMiD1yVAv1BSWo5bTVh52iPNfMMzKoUh0kpq+gN204Q6VmxPdoyn8y5TxLf6QtU3KyiaGpDPRnL35/5RNAeIRqogkA980CgdPJ9b3jyZLKi+gomjnolh3a8dBHs2Xm71Ei57zUfgLvQ0cXj1U7swElJIejOQzGvAMGN24RaiNDqpSqOkBIsXNiKuBVr6wlJuPKhbS3P7IeOlzXLgtd9QeGnTiHjwD/CHbV7DQ05QAtx0TlUzMxDMBqXtV3YflFPtPdrCYk9+WkKJ8SBlPQZb61JiclBT4ywBel+RDUqeFK+cey5TKUztUk8X1d7ClBFRbW6EA21PhmamRNS4d0rcUDNlLVpne+lngaXuJjaZZJU5ZwUs+uttI15cxAopT/htdgQdSG48YDviBvUtCRLlHKqYMyiKFKTTKGLAkg8wBzjqxZ8jlpCwE2lstMgKTMUCtx3A2YEZgQqvdD3F6B2NIqSgaQol6mFyZLlmvaO9bLco6Th1EpADklgBfkItMKpOUgcX9Y1HdjcuTJTL7aWmZMopSlOyViuVIerPfk8St8N0JeLQFygJc5HdQsJZCk6IWBpwVp0pHO+ohJ0xrcx2bJFxQ/u8SNnbbmSbVTw/ThCdp4WbImGVPlmXMGhsofeQbKHMRGjeLaAKcLvLIX4ksoaEAe7iCbB715WU6SOAdLBmplOX5RlU2UDyhAmFN/UXhyUZqpKwNrw28IUHAdy9wa61NQOVYsU7VQcviDcUnVqP939Iw3D41QqlcWcjeacjVx1P6xzy6TE+LQjYMYrDTKqEpRII+y71qaczQwP7W3bwhTmAly8tlJNm7wsxNaCogTw++yx4pYI/m/yi2wvxBlWmYV+jfm0JdIk9psB7Y8/HJOZCu1kC3bKCSXuQKkD+bjzhw7dlTSpGIkDxZWKcyQWqaPl61sYew3xAwH28Gs/2P1i1wvxG2aPDgVj+x+sX6WL8/jb/YUD2L3Jws4FUmYZWrXSPJRduABflArid0MSleVKRM/Eg0+bRqmO+JWHy/VYRP8AVl/IQK7R+KE9VJEqWniQBlHmAI2x43DZysdFHgtwMQr+IRLHm8E+ydiScKkpExZKmBCSxJ06eTQKzt6MTM8U2/AMPKHsFiVlSUgkzJi0pBqTd1K5skEwTyqPCsQdYfZSlsPAi7CpI4q09TFrJwqUZQAEpCS4D1JApZ7nXSGZOKJyrDu3Bi/BjQm9ebXYxKSnMH7+moN7PXrX3Yx5OXqJZH7vwAvDIcFiaHKCwoGpTgzVh6Xj3LH1BPy5XhnskhCiDQUqe8eunD0hhRQrIBS4p4vPl00EZqcoeQ3RdSscAfFQXdwAToOMSDjYGJ0lL6gs9KvRrW4x4vOovnIDBgoVZtWPF43XUvyi+41yhtc8EAkkA2BFG4sDRvzhWFxIzZcoALtlvlA96cxHknjlANhmJLaOAD14Q/KU4Y5RxFehvz1jMzZ7lLAGhLgKelKsRqwDv+wnDYZAyqvR7mzAh36tSPVIUUl1AuqoLs2lqOONLVhydNSlnGYMBk+0Q72H63MS65E7OAs9cgAAJLVv1bjzhE5BKbCho1QBZQ8+Y8od7cIIBWlIYFstQeZPn6RFmz3U1zm7oDsNQotxfWnKIcQr5G0JIGXMlJSO8L1uwLtmYCFjFALpYBsyQ3eBIq+lCaX84fEkJIVNYlN7swF+APLlCAgZU0ziwYAl7uaUvdzccYpKg2R2Mw+ZmCaMQxD1NTwq7dXiOidMbvqDCjZhcvQEa2PDSJSZRZXeDKAIDjg1PkXp+YRMOZPeDOxNGFVd0qpZhXz820JiJKAxHeS9xY9H1o3rzj1DjulRQwo7MW0cP++FIbkyPF3XSXFTYMC7H05UhjKyu6WWGyZnIBZtHI9dIAi6LLDyElTELPdcFmFmu724cb1jHviCt8YsZQnKEjRz3QqrdWHIecbFhJisx7pB0NGf7qR0fl7QCfFDZGZsUCM3ZgKTR+6pnAHIt0EdHTtRnuX4MzaJ+xZyUz5SlAFIWgkHgCIgqTrHqS0ek1aoD6QTMoBlIdy5CqCjk0vS5hBxFqmgzKq7UPoP1gF3E3q7aWnDLmETQkpQ7d6+UPxAYeUGK5qgU1JIv0YirANYV62jyckXB0yGh/amCw+KlBE5AWki6ksQz+E3SeYq0Z9tf4WrHewk0GhPZzTQAVYLA/vDzg8//JoSHmTEy0N9tr8aHibMXpwisk7bSqmHTMngM5CQhHktRZtLGtLQ4ZJx3XH6KUvkx3auzJ+GLYiSuVzIdJ6KFIhhYOojccLi8TOWsKloTKKWyqdaq94EhIYudHsRciKWd8L5JcqmE6ukIQA70rXkKx2Y+ojLbyXs+DIlSuFDHnaKFw/MRom1/hjk/wDLzyT91RSX/lIYerdYD1bDmCZ2S1plL/5wVLHkoOnzducbqSYOLRXDECPRNHERfzNxMeA4kJWNCmZKL9HIho7k48f7kv1R/wDaC4/IaWU3bgaw5LxBPhST1tF1K3H2gbYFfmUD3VFrhfhvtNTPIRLB+/NR7Jcwao/I1Fg7KklVVqfkKCHJ9BQADhBzh/hRjG+sxEpPKWlSj6qaBnfLd8YGamWVKWSnM6uLtQCjU5wtSbobTS4K3A4ZcxWWWgqVwAJMaHu7uuZKs0zLMnKDJylwgEOW51Dmo661Hw37+dL96ihawprzMGWHklLlyGZ/CWAaqeHr7RxdTke8EZ0xmYsAgqGa4NBUEEd1zq4NP9ZS8UGDsSAAji4pmVWtxSOxirdmCgGjCrBNQe9e44G1Y8yJ7xZDgszVJIzE086jhHCvoPAozTlPedIOVRq/eANOrp11hsLy9wPUPdyAaj2jw9q6QnKpNTZgWDFIJqDpWG5s3OUnMyMtU6OWZSSAOBfpFNbFLcdrmIDFQu7v1AagpEzCrU1mraj+bi8QpHcBVWtQWqxezjiDDjgsSVOQDqbgcoIf1FQxNmXcuCXJrxsPJz+w0hCXH2XckVFCKAAu5JNI6OjRKya3H0TgBlYqFAGAcHixYs5vrDC5zqcEudSDStr0NuMdHRDJvcSMSXGZKQ5LM7NVj3gAKmH83dIOVTKGYAD7Qo/G4ty1v0dAht06PZalN3spLlmJIINXVWnQHQaR0zEABRKmZ3Q3WrXNb3Na3jo6LXAS2ES0uFObgEAcCQSx1fgecOSyO8B4g7ccrP1NCotHkdAxcMYkpCnUoGpIZtFFtdK6iPRJq9BfvP5OPUNpHkdEaqYUSysJsCxUU0DhwGZRpp6sIh4jDFaFFu0BdOWrV8RL6At+xHR0OTLS8Gbb0bolDrksUJcqD2ALuH6sxgVxmHUgIKgwKSx4hyX+beUex0d3TZZS2YUMS5pSXBIIsRRj+UFWB3snTOzlTp5loFDMSkZmFGL08/1jyOjqlBS5A0HZOy8MEiaFJnqJcTJiwouWPMD7J0ZqNF12gDNdJ7uavWnnpr6R0dHlZV7miWzsGkpUVDLmSzAHRT1FairN+bRNkz0ijjhdyeTA1PrcR0dEJUaR4OmSEqbKqptT0B8ohY7ZKJwyTZaVpajhxa4P2TzDR0dHRDLIuMmwdVu5PwbnAziQ7mVMU6D+FJNBV60POJmy9+kBXZYyUrDTfxOZZ5hWnnTnHR0dkfc6ZT9qtBpKnpUkKCgoGxDEEciIflu146OjNqmWPom8Yx34wYlMzFpQGJlygFdVEqb0IPnHR0a4VuRk4E/DHYsxQnzpRTmDIAX4a1V52g6QhQBzoZV1AAAPxFwBT5vHR0c3URTbFXtRHX3ycigHL5TcEM4cAMk8nvwEKwimQQsVt3fE4ZmrbWvCOjo4mvJm1Qj6UxUFKZI1DXZy7c1fIcXiP21izuK5Sm3ENccjd9I6OhuNCaGVTACO8wezEPwDXcOA0TE9nVklYe5p1Hq8dHQUkyVyf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data:image/jpeg;base64,/9j/4AAQSkZJRgABAQAAAQABAAD/2wCEAAkGBxQTEhUUExMWFRQXGBwYFxgYGBYcGBwYGBwcFxcXFx8YHiggGBwlHBgYIjEhJSkrLi4uHR8zODMsNygtLisBCgoKDg0OGxAQGiwmICQsLCwsLCw0LCwsLCwsLCwsLCwsLCwsLCwsLCwsLCwsLCwsLCwsLCwsLCwsLCwsLCwsLP/AABEIAKgBLAMBIgACEQEDEQH/xAAcAAABBQEBAQAAAAAAAAAAAAAGAgMEBQcAAQj/xABJEAABAgQDBQYCCAMFBgYDAAABAhEAAyExBBJBBQZRYXETIjKBkbEHoRQjQlJiwdHwM3KCkrLC4fFDRFNjc4MlNKKzw9IVFiT/xAAZAQADAQEBAAAAAAAAAAAAAAAAAQIDBAX/xAArEQACAgEDAwQCAAcAAAAAAAAAAQIRAxIhMQQTQRQiUWGRoTJCcYGxwdH/2gAMAwEAAhEDEQA/AMQjnhyfJKFKSoMpJIIOhFCIbgA6Ojo6ABaEuf8AMD3hWTiR5OY9lF0qHRXpQ+/yjyTMykG7EFuhdoAH0SlAOEluKqD1NI4qGuXyL+waPMYhlqBcsogE1o7j5NEcQAOqDUjgYXMqlJ5N6RYbAw6ZilBT2DHheACvBh+RcdYKsPsOW5qskB9ALtcD84YxmDQElhYHn7wbAbfOfs8Awep94IccsuoKUEpYNUu70JozRRTQexwLN4tep/SLraRSCSqtgQE9Wrm6wmBi28yyNmgUIK8RlL1IzIvS8Zulb+TCNB3iT/4Yiv2p7BrOqXGdSNYfgFyOG8IJhSobMSUeouOsWSaRWS7jrE9KqQmNElKuMPJmUpEZKqUh6VKUrwpUroCfaJLDHAK+qR/KPaIW2l+HoYnYbDrCEjIqiRpyiPjtlTZhDAM2pH5RrDHJ+DnlNIFsSvuq6mIyC40EEp3SmKBCpiUvwBOvlD0nctA8U1R6AD3eNexN+CVmivIKJh9y1YMJW6sgXCldVH8miUjYUgf7JPm594pdLL5B9REAzSPCqNDTs6ULS0D+kQ59FT91PoIr0v2T6n6M3C48UsxpXYJ4D0hJkJ4D0EHpfsPU/Rm2bnHiZ51jR1YVH3U+ghlezpZvLR/ZEHpfsPU/QBkmElUG8zYsk/7MeVPaIc3duUbZh0UfzeIfTMa6hAnnjswi/n7rj7Mw+Yf2iGrdyYLFPqf0iHgmvBazRfkE8XIWhRExC0quQsKCupzViO0aLvdvHKmvKnyJZZylSAtwVAd5JCxW1xpGe5YzT2NJ6b9t19iY6F5Y7JDJFSPE3Fx6hobEOARy5VS37eAB7FF8qvvID9U9w/3X84jtD5HcH4VEeSg/uD6wy0AD8hGZLEgVuYtNhS8qzUG1uUVUosw5n2ET9kzO8rqYADnDNlUdW/OKnHG/Q+xiZhJ/cV0/MRTzsanOQTxHyMCiKzeVj6jA/wDUH+KLDbM8hRGVxRy5HGlCLX84p1zAMNgSsgfWi9BUzGv0hO9WK7NfapYISklwNRnJDgVsKREmV5Mn25iwcAEPUZz4ifEsAi/4fnFVuzusvEyu1U6ZYOVIAdUwuSpvugO2Yx7tbFBeG/FlrT8RMO7t7ZxMkoCZhTLQAyaNZ/esOTdbDx03uLXucVEoQpSZo+yselvKvMQJYmUpClIUClSSUqB0IoRG1bF3j+kzEpVKBWQEuBWnBrewjOfietJ2lPKQAaZwC/fAynzYJ99YzxybdM1ywUVaBZBqOsTkqiAm8SEqjVmKZPQsNzg23PxQ7Bhoov5l/YiM9lTX0+cEO6uPCVmWotn8J0zcD1iGht7GjImvC3ioROIobxNkz3jSEzKUSXHjDhCQuOeOhSMWjxUsQ3Mk0LX0e0OxwjVSZFIgZJo0QroSPePFLULy1eTH2ieY8h2/kVIr/pKdXT/MCIUJqTZQ9YnQ1Mw6TdKT5CK1MVIYENonJUSAoEi8dicGAO6gk8ApvekeYeQbkqH4SQelRD1MVIU0eKEPFMJKYq0KiOoQ2REhaYaywgMx2jhyAktRyPOhiEJZjRdm7pz9oIKZAQ8tTqzKy0UGHtFlK+D2K+3OwyP61n/DHlxarc9BJmVCVChJjXE/CVI8e0JCegf3UIlyvhZhQ2bHlQ/5cp/ZSoeuPyPS/gxpMiHRhY27DfDjZouvGTP6Ckf+0PeJyNwdmi2DxK/5puX1+sT8uELuQXkeiRgqcM0ccOY+iZG6OCT4dmo/7k0n1quLGTsaSkd3BYJH9IV/8Y94XegPtyPmMYUu92hUmQpJcN84+plYJBFEYYf9gH07whheyUaiW/4JEgf3kqhd6IdtnzfL2gtIIKLhqH9Ydw+x5s0FRQQCH8izH5/KPoZWx5J8UoK6olJ/uIEJOyJYqElvu91rN932iZZ5fyh2QbmbVR9FwaH76FhSks5DGaGLWJcMDUwxvLnxoXKT3AQAlRc91y5LFya2gjx+ERLQVgMlAKlPWiQ5PkHjNd29tKxGMmKWVBFwkFmDgB2q3SjmtxGUNWSfu4Qpqim3l2bh8CgIWiZOnLQfGrKiWR9oCWXW5LgFTfMRXYOYFIpcgcOHyi9+LWEGeTNSoqBCkHMzpKSFBL3I7xIevNiIDdl4xKRlUSOBYlxwprHTPdbBjpPcM91JkxCkLlTkoX2yZfeSSMqwp1HiO6x6iBbe+Ws43EqmoUhSpq1MoMWKjlPmGi8XiPowSV+NipIBqlQysFPa5tqmL/esS9oYP6ShP18kVI+0gElYV/LcHRlcYUYvkrLO6SMrMqOyxIKDHjQ7MbI7QqWqo6w4Uwky4Yw92btZK2lrLK+yrjyPP3iyKymMuWDzi/2PvQpDInOtFgr7Q6/eHz6wUmJ2HcrFQ79JrFRJmImJzy1BSeI/PgY4YkpvFbxJ2YQBUKeKWRj61NImpxY4xpHIQ4k1454YE2HO0jZTRm0LeEEw2Jr9IUTFWTR7HjRzx4TFCOMIMKMIJgASuGyIcIhBgAk/DhCSZwUnNRN7awcowkoWlSx/Qn9IDPhiHmThfuA/ONDTK5R4so2z1cbqI3KDeEAdAP0h9GY6mH5SKU9oeEvyhaCtZEyq1hYRzERMZvBh5bgzcxFDkGZuRPhB6mKbEb5yQbCtiVV9EgxSxSfgnuoIzLEepgUVvrLTdYb8Kf1V+UVWyvithZyBnEyXNP2VKlhL/hVl92MV2JB3UaKgDhDvZpPERmmI36qaKAaneFOdoocZ8Q5qSyFk9SCPkBFLE/ol5EbSZI4wlWEMYSr4o4x6TBT8I/Zix2b8VsU/fUg/0j8ofZJ7oQ/GTafY4ZEhKu9OPeAv2aKnoCrKOYzRk+wsVKRNSZi1ya92chnSSGaYCCFSzqG43BIhW928K8biVz5huEpSBYJSGYebnqTEHZc5Qmoy5SS9FpSpJTqlSVUUOsVBaSW9TDP4hoKsNKWoATEqZRT4FoUHTMQXLhwzOSnMzqBQSC7ICO3liZRGdJJ4ChjU8dsLE/QZyVYeUZASVjslAGUQHCkpzEZXYlIbU3vki/F1EXae6E01sy/3mzzcTNTLSV0CgAmuWWkrzcmClRbfDPaZEzJVQNVE+EJAbKkWN+QYmlXgo3C2MRK+kTy82aEgZrplDwj+qh6AQO7R3DxWFmKn4aZLUgKUpKRmCkoJNAGIUAk16UjBdTFzcRIL9pbkYOZVMsy8wcdmogDyLga6aQN7Q+GxZ5M3MeCx+af0gw+HBlz5ExJWpWLcKUVWKR4UoGiQItScumvpp++kcWaWTHO4vYco1yYzitysWl/qSofhKT8nd4pcVs+ZL/iIUg/iBHv0jf6sWLfvn+7R4UE0YEag8Tof0hR62S5RJ88lENqQI3jFbvYabVciW5F8rF+oioxnw+waiyO0QeSn/vCN49bB8poRkGHmLll5aik8j78fOLCRtuaAymUPnBrivhlQlE/pmQfdJ+bRSYv4f4tD5UpmD8KvyLRtHqsb4kD+yvlbWSq/d4Q8rahoxcdYr8dsOfK/iSZieZSW9bRXKlto0bKSlwAWytvsHVT9Ilyd4kks9P1gDmSydTCQCNYdhSNFlbbQKk0rE3D7UQosDo8ZaqcpmekOScctJcHlFKbRLgav9IEeidGcyN4FC/QRYSd4zSsUsrJcA47SPM8DkvbMOp2wOMWsxOgviqGyqKkbXS7PWEr2ugG8V3kLQG24Oyp2GVMVNRkKkgXQTSpDJJywZqxJOh6v+kInykPQsebR7KmpSKqSw4R5zZ6OyQ4MR1gZ33n4iYOzl50yWBUUv3nulRGgaqdXi/XjpRcAuQWLDXyhUrEJLtbmKH9RCjkjZLp7GH7fXiFrKRLmKSLBCFFIGnhDWhmVgp3ZBwQoGyu6QNPE3pBb8SZ5w01GVEvsFoDSsiQlJRQ6EMXHCAJWOwyz3pGRX4CUj3UPlHVGakjFqmSMRJWx7yMxcVmyga9VRVzNhgJBE+WFagkqD8HlhUTgjC/fmJ6hKvyTD0vCYdX+8gDmlI/xwBZDwGFUkZTiEZeGWar0dKW8iIsEY2XKlzETJSjLUpKWdL6kKcElKgAeMSU4HBFJBxbE0d0gedH+cOjZmEUEI+lSgAxUe1ANtCacYSk/gNgfMuR9hPafzzCD/ZSEn0JhufOZJHZoQCGomvkpbq+caPLmbNCAlSsAs/aMyZmc8WQQ3R4z7e04VKyjCqCxQkyyvsX+6ntCVFuILdYFfkexQqnVvDuDxDLSo1ZQ9NelHiIUQkph0CPpnddcialM2UVhMyX2U6UpTpOUZa0u1HF4ybD7lLVtNeEGXJJmgkqLAyiQtKX+8pFOsEvwk2yFJEsnvA/OxHsfOPfihOn4TaKJstBVLnyk50gXVLJSWIsQlSIwhzR0ZKcVIOMRgZiT3pTilnIHRuEQpuPlS1ISaKU5oDQJYKUpvCkFSXJpWusUux/iJN7NSRLzAId5kyWmYg+EMkvmAP3mFmextMFOmYhImz5ElEyfKShExfaK7g74eWlklXeWSxTYcGTzvoqexjUSlVgzgsWnEyf4aicyRQJNyP5fb0g9xpTOQjES/CqimFXNH/KKTB4eXNWnDyhMWAllzVAKllk0VmDpVmZBZ6ZxShaZsfDzMCsyZwzYWaWSoVyqP2VU10PKDtyrRP8AJovdGvJyVsTV+pPIfu0NzAxILU4H0Dw/j8L2S2K71SeI5c2pyhiUsN3S72AtwJ+Ucco1szLdHil2Zsz6vRqR65Z2qz0Bej+v+UeCcBfk1wL1fV49TNFmL6/O/wC/yiaSE0JJYG/lWG1JJZiz/uvOHKm1dLEerx6su6XtwbqXfrryidJNDJBsa/r5CI+K2fKX45SFDmkc+NRQxMRmFha9OHyZvyjzFTE1AFRQmny9oWmvIUC2P3HwkwUQqUfwnyoKuNYHsX8NlV7Kck8lJb5glvSNLExJozc3Fxw4f6wsy+Fh7X4dY1jnyrhhRjeL3BxiLSwv+VQ/Noo8bsSfK/iSVo5lJb1jfyhXl69DzhorBBoWZq3p5xuutmuUI+dDJjwJaN3x+wsNMbNJQp9QACOJcWMU+K3CwkzwhUs8lU/9TxtHroPlMLMl+kK4CPfpqhx9f8oOsX8N1g/Vzkn+YN6EXikxO5mKQCexzMWJSQfP98o6I9RjlwwB1GMILkmFHGvqYexeAXLJStCknmCPeIhlCNVTHsbtPKzmOctUkuW5D5tHkrF5UgKNc1tQ/Fr35NCpOBXU5QSQ1SAAKAc/aJMvZZoCBZi5c+XlHirHN8Jj0SGZUwKYAKZxf7X4utqRcJnlIygvxo1dRe0C23Nu4bBKdSiuYLS0nvDhmsEjqa84CtrfEPFTSezyyU/hGZfqqnoBHZg6eSdtFp1yEvxJ2dPWUz0d9CUZVoF0sSrMBqC9dQw0tm82YlQZmPKCzZW6GJxgz4idMQ5BAXmWSLuxPc/dIIsHuRhUjKqWqYSKqWpT9RlZo6VUdhtOW5lQmFPAjo8LE9Bun0MH+2PhwPFh1n/pqULa5FkX5KHnELB/D9E5QQnFmVOb+DPkgL8mWyxzS8O4vcnSwOMyWNIjzVS+Bgu278M8Th0lZVIWkaiYEK9JjD0JgOOCqBVzx/zgjT4YqoZWtOjwgEcYIJO5ONVL7RGEnKTxyGvQCpHMCJWw9g4UnJjcTMws3/hqllFP5lgj1aKc1FWAMKtCWtBpv7uxJwsnDzMOpS0LK0qUpQU5ABQaAAUCtPaKHYuzVqKJoKQygpAUCoKKC9R91w3OHimsitC4CHY2EXg+xVRExSldoFEoKKJVLQQbkpWC7Udi0avvLseVtfZ0iYoqGQ5iUoKyCxSsZQpJUHqQC9IHNnbak4ojD41MtBVN7SWoJAQZir9tpwAPBn4xK2tvNO2Vi1BMpapK8qlghkdorMCUKZgWQHHN4qcHF2VCaaoC8VuYMOSBNTnBCpYQUqStDhaX+sKpalJFn1YPQmAna82TKmSUu7sagoKRQpKSG830bnBnv3vXh8VIE1MmX2wUns3S5UrPlVLKk1qh1Co8MV83BoxMhKBhESJoNJiV5aEd4KBzZw5NSR+Za3CSoc3A29iMGuZOxJmGQtBQEFbJE1BFRnIS7UobEPBNtn4gLOGBmYZCRNUky3mFQKPHmcIbMCkcr6hiOYXCSpWHRhp8wCXLUpaWCj3lXAU5yvwoamPcFtzCTpSZaAhaRaWsISocgG9oNCFqYbbu70TsUkS1yQp1rDdmrLkBQULc0YoWVPygjxW7yTVByHTgPL5RnOyttIlEqRIQlLBISVTGYEuWzC5Py5xY4vfdkMmVIB1dD/nESwKXJXcsvp+xpyR4AT+FQ+WYU6tENU0JIzAo4pUCn5iusB8zfwqPhk+UoCK/Fb3KBp2X9kfpHLLoo+GJyQflVaghy7UZ+ZhS5rEuCdBbXh7XjNxvjN4o8lAexEKRvvMDgpDG+Uv+ZiH0UvlCbRofa8Rrx/R/20enyJ6mz3+cA2G36DlwoE3f00aLPDb3yXBr6Hz/AG8RLpMnxYWgmlsHLAkceut7iPSr7KWYHQ68CGHOr6xVp2/LVUKPtw/d9InJmoU1T1TXkLc4weOUdmg28Cypw2a4BqRTXWo/0halasxtxPmIjrQB9ks1S92rxv00+bsuayvtAVY0voz3iGt9xC1VDkmxcChA1aGl4dTO9Do9a8P9IShTv3iObXGrOG0+cKw4U5voWZ3H5/6QtIUNLUznKeo48/3xjxKn/eulYf8ApzkgimgNau1ecIExBLig51I42qfLWJ07iojrlumoccxT0I5iKybsnDEv2Ep9e6BWLdtHHvXz6kQyqQXvApSXAicnEtQW4RUb5bbmSMKtcofWEhIID5XoVeQfzaLOYUIYkUPE8wDrzvCM9GSBU0arsDxNbR6MupiuEaPIjA1lSiSpySXJNyTUkk3gi3DXhpeJ7TFKSEpSSjM5GdwBbVnb/KND2hutKxGYKSApV1ABy1m0B0f2eBXaHw5IUeznhtEqFb2zAsaNprFrq4NU9iFIPDtuWwVLV9XU5nQlPTvEE34RGwu9MmY6EZ5xYl0pJAYWCiGPSM7G5eNlkFKZZqWBUkgNckKozVeLZOK2pL7pkS1gAsUpQzagZFCrUZnrGFLmMk/7hrdhocXPtKwjn765iRq3hHmbi3SKjaW7uNxqwqaZMqWgskEueoSHL2uRaKqTvXj0N/8AwlnagXdyA7BnYEN0PWbh9+JiKzcDOCNGrUuNcvO0Wp5F4RXcfkexO4XZzEzJsxeJlN9YJQCZw4FIUTnT0L8AYI9n7t7IxMkoky0LrVWZXboULFyc8tQOlOkDQ3/UrvS8FiSlyT3KNa9dSIp9t75YaZMebhsRIxCW+tllEucHqHr3gxsr83jRTlLZopTXwaDI21idnES8ao4jCksjGAd+X91OLA007UU43gT+JnxJImfR8OiRNQPGqagTEqNmQCWYMa69L0WD+KmKQChYlz02dacqiPxZaFxo3mYE9t4tE4FSZQl1dKU+FIJfKOQowjZQd7jcl4K+bOzrOYhCVFyEJCUAswIQlkj5Xi+RiyEhUtSVFIYC4I+6Roeh94FHi1wSZSAlZnArzEGVlmtlbxZ00JemXk8aPggJsRikKkpWQe9RhcKDv7QmTtqdjFy8PiMQsS0OpJICiCgFhWp8zcCKs7S7PNLU1u84NXAIKcpIMI2TMC5pyhjU11qHEKM5VTJrezRRN7maaxyk/ZQl1AV8IASwvlAGgbWZshScShSgvKElmA5PSKXa6PqFpU9CVMn8aswPrQwP7NxE1KCkLUlOZ6FqszCNNSitwYUb3bGV2KlupUtILnlo44Rm2G2c4BINR8/OLrae1VkFJmLJVSqlG8RkAtXu8P3pEOV8AjpWJxMtsqu0T91VfTUesPDaiVHLMKpC2stJKa8xUeY84kSdj4lQdEiaRd8hbl4rxMmbsY6bRcpShpnVLFuDqvEd+K5aHsVK9kqAChOQpJ1TUeoiBPwp0U5vBINxsYgkoSEaFpqW4sQ9R5tDMvZEyTMbFSCp0/ViWlTLUbOqWe6BcgB/KsEc2OTpNADapBAdobXJV93zg42K0qZMkzUoJmp7Io0GYv5EKArdxCsPuuJeI7OYTMGULAzAIymzlPeVwumNOAA7ZsmctWSWhUxX3Ugk9aC3ODbZG58y+JWmV+BB7SZ0LdxPqTygqkpTLRlGVCBdKAEpPNTX6l4pNo73YeVRBzn8NR/at6PDugH9p/R8HJzJRUkDMs51nXgwsXygQN4Xa6gXlzB7GKfeDbysSoOwQl8oD68XuacorEp1f0gsVGn7P3sZgseZofI/6wQStppUHASotQG/Hj3rCx9LRhy8WXbMcvz6xa7K3gXLLZs6eBp5g8YxydPCXGw7ZsEzEpU7sl9S6TqwBPPX5x6tRA6PqTXUFuEC2yN4RMGWYaGmb7QfRT36wSygAXCkl6se6SOLcY8/LjnjdMqO50573HQCn7f1hBlVrr6cdKt0hxcwkEH1rbR+d6vHs9CqkVYObN0s4jNoTiIEhIJF3o7mnSvHSETZ5csD6n9KmHRMS1buS1CKg1pY2vxMNhKtGPkf2Ylr4Jo8XKapBUTQ8nsa60PpE1SHGYEUDCt+ItS3ExXicpu+m6iCCWqzMNbtWJLKAqXerXd6ltLnX1gdEo6dWiTQs4DOA1uA/drjzOBfM32RpQElq8BaG/oeUUooFrnxEULvUcufOHgxX38r8KlgwNGccyIzYJnKnpYUzOCGUry+feD8ojy5oqkMGOVw4AA0BuKUpyPOHZZSMwISG1U7MCEgMaG5684fXIAD5qMajgSWegerQrY2jkBKwMqtHFTxJt5Fj+xIkzNSpnLcTQVTVyTziJLAKW51e78BS1dedoVMxCkhqCod7tWnA+1OTQ0wJWKXlcuS1WOleVR0j542tiFTZ0yYvxrWpR4OTYchaPoAAhNQBVwxfw1cteleFawMbb3Pw0/MoJ7NZJdSLEsalP8ANcx0dPmWNvUBjJhctYaofnBRt3cTFSHUEGagVzIBJ5um9DwcRQ4fZ6VJUTORLWH7iwsOBwUEkPcMa0j045ItWmOyJLwq5igJUpaydEpUo+gBhyVs+aoFQkzSlJyqUJayAoXSogUPIx7gZ/ZrSTVIUMwGotR9WJZ9YIMTvgpM0zsPnkzCMpIU6FAUTnSRUgMxehekU27KVA2qSRcNDmDnFKnBAIc115dYsNo7yzp68ysgOUguM7hqlQmZklRsGA4BopSqGrA0fYm3Zc1ARMLFmBNm+6f1iLtmR2MsqclL3AdgeLQD4dZBFWi8wO3pkssFgjgpiPnUwS0y5Jor52NLuA3O5/SLTc3ZZxmLSlTqQj6xYNilJHc8zRuDtWHUysJiCHBkKJrkIyHiwNEn0jQN38TJw8kSpKJYauYh1FTNmUTQk9ImcJOLUPyOwjCCSQA5e1TTQ0tc0/ZaTjZbVmIDEggVINi2UVMDeP3jUzKJLaAsPQMBFDNxOIm0lghP4QT1NLmOOPRQh/G7/QtIcYveGSh8iSs1oogAPV6fqIFNpbfmqBBV2Y4SqEgVqqqtOMUeJwk9JcSpq+eX3q+nARNkYoSUPOwM5TNmUSWq/k1L/s6rtw/gS/QUg2GwpBR/5eUV5WCsqc2ZuN7g19YysbYn4aYpEtdEKUkpICk0JBZ7V4EQdyN/pJdK0LllynQsG+1q7gj9loKtjbOxcwhE3s1rU6lIzKFTfKrxOSKJAPrGGCUsV60wRWSN95UxOTF4RK08UVrxKVn2VFlhtibJxY+pxJkTCf4alFPoJni6AxSbT3EnIcyVpnpGg7i2u4Cu6acFPygXxeEXLVlmIUhXBQIPoY6lonvFjsNNp/D7ES3MspnJ5OlTdDQ04HygZVLKCUrSUqFCFBj84Tszb+Jw/wDCnLSPuu6P7KnHygg//ekz0hGNwkuamoCpfcUH1AL16EQ1HIvN/p/8/wAADy8EldQWMQZ0oyyyh5xc4nBSVrBwmIDf8OeezmDkFH6tev2h0ibjNkTOzaZLI+6pnB5BQoryMaWxDOwpzgJHN+LRqm5WLTMSmVNSF3yEgO6dA/EV6iALY2w8ksH/AGhdw3gHE8C1W5iC7dT+MhvBLevEkEN8yX5c4MjWnccdnYbYnY6VF0rKTwNv35xU4zZs1Bcozi+ZJq7AMBz5RfS54IoX84elTucccscZG+zAwVdmBD0IDlqd4+doj4mVXWvQ/nSDmbIlrcFIJOovwv0iuXu6k2WoDyMYvBJcC0oosZiUB15spqw0r0vr0cwuTPSE5khNGBA9NHo78Y7saKogMWD6hnBoHuxtEVOIAVwObNoAaOadRpqYydGN0qJBAUolWZ3NAS2rKswDefOGpKwxLKBDh3d6KT6s1G4Q99NJq1RUiopc6UNS0JnYgs/dCg1AQQau1dQADGMiD1yVAv1BSWo5bTVh52iPNfMMzKoUh0kpq+gN204Q6VmxPdoyn8y5TxLf6QtU3KyiaGpDPRnL35/5RNAeIRqogkA980CgdPJ9b3jyZLKi+gomjnolh3a8dBHs2Xm71Ei57zUfgLvQ0cXj1U7swElJIejOQzGvAMGN24RaiNDqpSqOkBIsXNiKuBVr6wlJuPKhbS3P7IeOlzXLgtd9QeGnTiHjwD/CHbV7DQ05QAtx0TlUzMxDMBqXtV3YflFPtPdrCYk9+WkKJ8SBlPQZb61JiclBT4ywBel+RDUqeFK+cey5TKUztUk8X1d7ClBFRbW6EA21PhmamRNS4d0rcUDNlLVpne+lngaXuJjaZZJU5ZwUs+uttI15cxAopT/htdgQdSG48YDviBvUtCRLlHKqYMyiKFKTTKGLAkg8wBzjqxZ8jlpCwE2lstMgKTMUCtx3A2YEZgQqvdD3F6B2NIqSgaQol6mFyZLlmvaO9bLco6Th1EpADklgBfkItMKpOUgcX9Y1HdjcuTJTL7aWmZMopSlOyViuVIerPfk8St8N0JeLQFygJc5HdQsJZCk6IWBpwVp0pHO+ohJ0xrcx2bJFxQ/u8SNnbbmSbVTw/ThCdp4WbImGVPlmXMGhsofeQbKHMRGjeLaAKcLvLIX4ksoaEAe7iCbB715WU6SOAdLBmplOX5RlU2UDyhAmFN/UXhyUZqpKwNrw28IUHAdy9wa61NQOVYsU7VQcviDcUnVqP939Iw3D41QqlcWcjeacjVx1P6xzy6TE+LQjYMYrDTKqEpRII+y71qaczQwP7W3bwhTmAly8tlJNm7wsxNaCogTw++yx4pYI/m/yi2wvxBlWmYV+jfm0JdIk9psB7Y8/HJOZCu1kC3bKCSXuQKkD+bjzhw7dlTSpGIkDxZWKcyQWqaPl61sYew3xAwH28Gs/2P1i1wvxG2aPDgVj+x+sX6WL8/jb/YUD2L3Jws4FUmYZWrXSPJRduABflArid0MSleVKRM/Eg0+bRqmO+JWHy/VYRP8AVl/IQK7R+KE9VJEqWniQBlHmAI2x43DZysdFHgtwMQr+IRLHm8E+ydiScKkpExZKmBCSxJ06eTQKzt6MTM8U2/AMPKHsFiVlSUgkzJi0pBqTd1K5skEwTyqPCsQdYfZSlsPAi7CpI4q09TFrJwqUZQAEpCS4D1JApZ7nXSGZOKJyrDu3Bi/BjQm9ebXYxKSnMH7+moN7PXrX3Yx5OXqJZH7vwAvDIcFiaHKCwoGpTgzVh6Xj3LH1BPy5XhnskhCiDQUqe8eunD0hhRQrIBS4p4vPl00EZqcoeQ3RdSscAfFQXdwAToOMSDjYGJ0lL6gs9KvRrW4x4vOovnIDBgoVZtWPF43XUvyi+41yhtc8EAkkA2BFG4sDRvzhWFxIzZcoALtlvlA96cxHknjlANhmJLaOAD14Q/KU4Y5RxFehvz1jMzZ7lLAGhLgKelKsRqwDv+wnDYZAyqvR7mzAh36tSPVIUUl1AuqoLs2lqOONLVhydNSlnGYMBk+0Q72H63MS65E7OAs9cgAAJLVv1bjzhE5BKbCho1QBZQ8+Y8od7cIIBWlIYFstQeZPn6RFmz3U1zm7oDsNQotxfWnKIcQr5G0JIGXMlJSO8L1uwLtmYCFjFALpYBsyQ3eBIq+lCaX84fEkJIVNYlN7swF+APLlCAgZU0ziwYAl7uaUvdzccYpKg2R2Mw+ZmCaMQxD1NTwq7dXiOidMbvqDCjZhcvQEa2PDSJSZRZXeDKAIDjg1PkXp+YRMOZPeDOxNGFVd0qpZhXz820JiJKAxHeS9xY9H1o3rzj1DjulRQwo7MW0cP++FIbkyPF3XSXFTYMC7H05UhjKyu6WWGyZnIBZtHI9dIAi6LLDyElTELPdcFmFmu724cb1jHviCt8YsZQnKEjRz3QqrdWHIecbFhJisx7pB0NGf7qR0fl7QCfFDZGZsUCM3ZgKTR+6pnAHIt0EdHTtRnuX4MzaJ+xZyUz5SlAFIWgkHgCIgqTrHqS0ek1aoD6QTMoBlIdy5CqCjk0vS5hBxFqmgzKq7UPoP1gF3E3q7aWnDLmETQkpQ7d6+UPxAYeUGK5qgU1JIv0YirANYV62jyckXB0yGh/amCw+KlBE5AWki6ksQz+E3SeYq0Z9tf4WrHewk0GhPZzTQAVYLA/vDzg8//JoSHmTEy0N9tr8aHibMXpwisk7bSqmHTMngM5CQhHktRZtLGtLQ4ZJx3XH6KUvkx3auzJ+GLYiSuVzIdJ6KFIhhYOojccLi8TOWsKloTKKWyqdaq94EhIYudHsRciKWd8L5JcqmE6ukIQA70rXkKx2Y+ojLbyXs+DIlSuFDHnaKFw/MRom1/hjk/wDLzyT91RSX/lIYerdYD1bDmCZ2S1plL/5wVLHkoOnzducbqSYOLRXDECPRNHERfzNxMeA4kJWNCmZKL9HIho7k48f7kv1R/wDaC4/IaWU3bgaw5LxBPhST1tF1K3H2gbYFfmUD3VFrhfhvtNTPIRLB+/NR7Jcwao/I1Fg7KklVVqfkKCHJ9BQADhBzh/hRjG+sxEpPKWlSj6qaBnfLd8YGamWVKWSnM6uLtQCjU5wtSbobTS4K3A4ZcxWWWgqVwAJMaHu7uuZKs0zLMnKDJylwgEOW51Dmo661Hw37+dL96ihawprzMGWHklLlyGZ/CWAaqeHr7RxdTke8EZ0xmYsAgqGa4NBUEEd1zq4NP9ZS8UGDsSAAji4pmVWtxSOxirdmCgGjCrBNQe9e44G1Y8yJ7xZDgszVJIzE086jhHCvoPAozTlPedIOVRq/eANOrp11hsLy9wPUPdyAaj2jw9q6QnKpNTZgWDFIJqDpWG5s3OUnMyMtU6OWZSSAOBfpFNbFLcdrmIDFQu7v1AagpEzCrU1mraj+bi8QpHcBVWtQWqxezjiDDjgsSVOQDqbgcoIf1FQxNmXcuCXJrxsPJz+w0hCXH2XckVFCKAAu5JNI6OjRKya3H0TgBlYqFAGAcHixYs5vrDC5zqcEudSDStr0NuMdHRDJvcSMSXGZKQ5LM7NVj3gAKmH83dIOVTKGYAD7Qo/G4ty1v0dAht06PZalN3spLlmJIINXVWnQHQaR0zEABRKmZ3Q3WrXNb3Na3jo6LXAS2ES0uFObgEAcCQSx1fgecOSyO8B4g7ccrP1NCotHkdAxcMYkpCnUoGpIZtFFtdK6iPRJq9BfvP5OPUNpHkdEaqYUSysJsCxUU0DhwGZRpp6sIh4jDFaFFu0BdOWrV8RL6At+xHR0OTLS8Gbb0bolDrksUJcqD2ALuH6sxgVxmHUgIKgwKSx4hyX+beUex0d3TZZS2YUMS5pSXBIIsRRj+UFWB3snTOzlTp5loFDMSkZmFGL08/1jyOjqlBS5A0HZOy8MEiaFJnqJcTJiwouWPMD7J0ZqNF12gDNdJ7uavWnnpr6R0dHlZV7miWzsGkpUVDLmSzAHRT1FairN+bRNkz0ijjhdyeTA1PrcR0dEJUaR4OmSEqbKqptT0B8ohY7ZKJwyTZaVpajhxa4P2TzDR0dHRDLIuMmwdVu5PwbnAziQ7mVMU6D+FJNBV60POJmy9+kBXZYyUrDTfxOZZ5hWnnTnHR0dkfc6ZT9qtBpKnpUkKCgoGxDEEciIflu146OjNqmWPom8Yx34wYlMzFpQGJlygFdVEqb0IPnHR0a4VuRk4E/DHYsxQnzpRTmDIAX4a1V52g6QhQBzoZV1AAAPxFwBT5vHR0c3URTbFXtRHX3ycigHL5TcEM4cAMk8nvwEKwimQQsVt3fE4ZmrbWvCOjo4mvJm1Qj6UxUFKZI1DXZy7c1fIcXiP21izuK5Sm3ENccjd9I6OhuNCaGVTACO8wezEPwDXcOA0TE9nVklYe5p1Hq8dHQUkyVyf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6657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8" name="AutoShape 16" descr="data:image/jpeg;base64,/9j/4AAQSkZJRgABAQAAAQABAAD/2wCEAAkGBxQTEhUUExMWFRQXGBwYFxgYGBYcGBwYGBwcFxcXFx8YHiggGBwlHBgYIjEhJSkrLi4uHR8zODMsNygtLisBCgoKDg0OGxAQGiwmICQsLCwsLCw0LCwsLCwsLCwsLCwsLCwsLCwsLCwsLCwsLCwsLCwsLCwsLCwsLCwsLCwsLP/AABEIAKgBLAMBIgACEQEDEQH/xAAcAAABBQEBAQAAAAAAAAAAAAAGAgMEBQcAAQj/xABJEAABAgQDBQYCCAMFBgYDAAABAhEAAyExBBJBBQZRYXETIjKBkbEHoRQjQlJiwdHwM3KCkrLC4fFDRFNjc4MlNKKzw9IVFiT/xAAZAQADAQEBAAAAAAAAAAAAAAAAAQIDBAX/xAArEQACAgEDAwQCAAcAAAAAAAAAAQIRAxIhMQQTQRQiUWGRoTJCcYGxwdH/2gAMAwEAAhEDEQA/AMQjnhyfJKFKSoMpJIIOhFCIbgA6Ojo6ABaEuf8AMD3hWTiR5OY9lF0qHRXpQ+/yjyTMykG7EFuhdoAH0SlAOEluKqD1NI4qGuXyL+waPMYhlqBcsogE1o7j5NEcQAOqDUjgYXMqlJ5N6RYbAw6ZilBT2DHheACvBh+RcdYKsPsOW5qskB9ALtcD84YxmDQElhYHn7wbAbfOfs8Awep94IccsuoKUEpYNUu70JozRRTQexwLN4tep/SLraRSCSqtgQE9Wrm6wmBi28yyNmgUIK8RlL1IzIvS8Zulb+TCNB3iT/4Yiv2p7BrOqXGdSNYfgFyOG8IJhSobMSUeouOsWSaRWS7jrE9KqQmNElKuMPJmUpEZKqUh6VKUrwpUroCfaJLDHAK+qR/KPaIW2l+HoYnYbDrCEjIqiRpyiPjtlTZhDAM2pH5RrDHJ+DnlNIFsSvuq6mIyC40EEp3SmKBCpiUvwBOvlD0nctA8U1R6AD3eNexN+CVmivIKJh9y1YMJW6sgXCldVH8miUjYUgf7JPm594pdLL5B9REAzSPCqNDTs6ULS0D+kQ59FT91PoIr0v2T6n6M3C48UsxpXYJ4D0hJkJ4D0EHpfsPU/Rm2bnHiZ51jR1YVH3U+ghlezpZvLR/ZEHpfsPU/QBkmElUG8zYsk/7MeVPaIc3duUbZh0UfzeIfTMa6hAnnjswi/n7rj7Mw+Yf2iGrdyYLFPqf0iHgmvBazRfkE8XIWhRExC0quQsKCupzViO0aLvdvHKmvKnyJZZylSAtwVAd5JCxW1xpGe5YzT2NJ6b9t19iY6F5Y7JDJFSPE3Fx6hobEOARy5VS37eAB7FF8qvvID9U9w/3X84jtD5HcH4VEeSg/uD6wy0AD8hGZLEgVuYtNhS8qzUG1uUVUosw5n2ET9kzO8rqYADnDNlUdW/OKnHG/Q+xiZhJ/cV0/MRTzsanOQTxHyMCiKzeVj6jA/wDUH+KLDbM8hRGVxRy5HGlCLX84p1zAMNgSsgfWi9BUzGv0hO9WK7NfapYISklwNRnJDgVsKREmV5Mn25iwcAEPUZz4ifEsAi/4fnFVuzusvEyu1U6ZYOVIAdUwuSpvugO2Yx7tbFBeG/FlrT8RMO7t7ZxMkoCZhTLQAyaNZ/esOTdbDx03uLXucVEoQpSZo+yselvKvMQJYmUpClIUClSSUqB0IoRG1bF3j+kzEpVKBWQEuBWnBrewjOfietJ2lPKQAaZwC/fAynzYJ99YzxybdM1ywUVaBZBqOsTkqiAm8SEqjVmKZPQsNzg23PxQ7Bhoov5l/YiM9lTX0+cEO6uPCVmWotn8J0zcD1iGht7GjImvC3ioROIobxNkz3jSEzKUSXHjDhCQuOeOhSMWjxUsQ3Mk0LX0e0OxwjVSZFIgZJo0QroSPePFLULy1eTH2ieY8h2/kVIr/pKdXT/MCIUJqTZQ9YnQ1Mw6TdKT5CK1MVIYENonJUSAoEi8dicGAO6gk8ApvekeYeQbkqH4SQelRD1MVIU0eKEPFMJKYq0KiOoQ2REhaYaywgMx2jhyAktRyPOhiEJZjRdm7pz9oIKZAQ8tTqzKy0UGHtFlK+D2K+3OwyP61n/DHlxarc9BJmVCVChJjXE/CVI8e0JCegf3UIlyvhZhQ2bHlQ/5cp/ZSoeuPyPS/gxpMiHRhY27DfDjZouvGTP6Ckf+0PeJyNwdmi2DxK/5puX1+sT8uELuQXkeiRgqcM0ccOY+iZG6OCT4dmo/7k0n1quLGTsaSkd3BYJH9IV/8Y94XegPtyPmMYUu92hUmQpJcN84+plYJBFEYYf9gH07whheyUaiW/4JEgf3kqhd6IdtnzfL2gtIIKLhqH9Ydw+x5s0FRQQCH8izH5/KPoZWx5J8UoK6olJ/uIEJOyJYqElvu91rN932iZZ5fyh2QbmbVR9FwaH76FhSks5DGaGLWJcMDUwxvLnxoXKT3AQAlRc91y5LFya2gjx+ERLQVgMlAKlPWiQ5PkHjNd29tKxGMmKWVBFwkFmDgB2q3SjmtxGUNWSfu4Qpqim3l2bh8CgIWiZOnLQfGrKiWR9oCWXW5LgFTfMRXYOYFIpcgcOHyi9+LWEGeTNSoqBCkHMzpKSFBL3I7xIevNiIDdl4xKRlUSOBYlxwprHTPdbBjpPcM91JkxCkLlTkoX2yZfeSSMqwp1HiO6x6iBbe+Ws43EqmoUhSpq1MoMWKjlPmGi8XiPowSV+NipIBqlQysFPa5tqmL/esS9oYP6ShP18kVI+0gElYV/LcHRlcYUYvkrLO6SMrMqOyxIKDHjQ7MbI7QqWqo6w4Uwky4Yw92btZK2lrLK+yrjyPP3iyKymMuWDzi/2PvQpDInOtFgr7Q6/eHz6wUmJ2HcrFQ79JrFRJmImJzy1BSeI/PgY4YkpvFbxJ2YQBUKeKWRj61NImpxY4xpHIQ4k1454YE2HO0jZTRm0LeEEw2Jr9IUTFWTR7HjRzx4TFCOMIMKMIJgASuGyIcIhBgAk/DhCSZwUnNRN7awcowkoWlSx/Qn9IDPhiHmThfuA/ONDTK5R4so2z1cbqI3KDeEAdAP0h9GY6mH5SKU9oeEvyhaCtZEyq1hYRzERMZvBh5bgzcxFDkGZuRPhB6mKbEb5yQbCtiVV9EgxSxSfgnuoIzLEepgUVvrLTdYb8Kf1V+UVWyvithZyBnEyXNP2VKlhL/hVl92MV2JB3UaKgDhDvZpPERmmI36qaKAaneFOdoocZ8Q5qSyFk9SCPkBFLE/ol5EbSZI4wlWEMYSr4o4x6TBT8I/Zix2b8VsU/fUg/0j8ofZJ7oQ/GTafY4ZEhKu9OPeAv2aKnoCrKOYzRk+wsVKRNSZi1ya92chnSSGaYCCFSzqG43BIhW928K8biVz5huEpSBYJSGYebnqTEHZc5Qmoy5SS9FpSpJTqlSVUUOsVBaSW9TDP4hoKsNKWoATEqZRT4FoUHTMQXLhwzOSnMzqBQSC7ICO3liZRGdJJ4ChjU8dsLE/QZyVYeUZASVjslAGUQHCkpzEZXYlIbU3vki/F1EXae6E01sy/3mzzcTNTLSV0CgAmuWWkrzcmClRbfDPaZEzJVQNVE+EJAbKkWN+QYmlXgo3C2MRK+kTy82aEgZrplDwj+qh6AQO7R3DxWFmKn4aZLUgKUpKRmCkoJNAGIUAk16UjBdTFzcRIL9pbkYOZVMsy8wcdmogDyLga6aQN7Q+GxZ5M3MeCx+af0gw+HBlz5ExJWpWLcKUVWKR4UoGiQItScumvpp++kcWaWTHO4vYco1yYzitysWl/qSofhKT8nd4pcVs+ZL/iIUg/iBHv0jf6sWLfvn+7R4UE0YEag8Tof0hR62S5RJ88lENqQI3jFbvYabVciW5F8rF+oioxnw+waiyO0QeSn/vCN49bB8poRkGHmLll5aik8j78fOLCRtuaAymUPnBrivhlQlE/pmQfdJ+bRSYv4f4tD5UpmD8KvyLRtHqsb4kD+yvlbWSq/d4Q8rahoxcdYr8dsOfK/iSZieZSW9bRXKlto0bKSlwAWytvsHVT9Ilyd4kks9P1gDmSydTCQCNYdhSNFlbbQKk0rE3D7UQosDo8ZaqcpmekOScctJcHlFKbRLgav9IEeidGcyN4FC/QRYSd4zSsUsrJcA47SPM8DkvbMOp2wOMWsxOgviqGyqKkbXS7PWEr2ugG8V3kLQG24Oyp2GVMVNRkKkgXQTSpDJJywZqxJOh6v+kInykPQsebR7KmpSKqSw4R5zZ6OyQ4MR1gZ33n4iYOzl50yWBUUv3nulRGgaqdXi/XjpRcAuQWLDXyhUrEJLtbmKH9RCjkjZLp7GH7fXiFrKRLmKSLBCFFIGnhDWhmVgp3ZBwQoGyu6QNPE3pBb8SZ5w01GVEvsFoDSsiQlJRQ6EMXHCAJWOwyz3pGRX4CUj3UPlHVGakjFqmSMRJWx7yMxcVmyga9VRVzNhgJBE+WFagkqD8HlhUTgjC/fmJ6hKvyTD0vCYdX+8gDmlI/xwBZDwGFUkZTiEZeGWar0dKW8iIsEY2XKlzETJSjLUpKWdL6kKcElKgAeMSU4HBFJBxbE0d0gedH+cOjZmEUEI+lSgAxUe1ANtCacYSk/gNgfMuR9hPafzzCD/ZSEn0JhufOZJHZoQCGomvkpbq+caPLmbNCAlSsAs/aMyZmc8WQQ3R4z7e04VKyjCqCxQkyyvsX+6ntCVFuILdYFfkexQqnVvDuDxDLSo1ZQ9NelHiIUQkph0CPpnddcialM2UVhMyX2U6UpTpOUZa0u1HF4ybD7lLVtNeEGXJJmgkqLAyiQtKX+8pFOsEvwk2yFJEsnvA/OxHsfOPfihOn4TaKJstBVLnyk50gXVLJSWIsQlSIwhzR0ZKcVIOMRgZiT3pTilnIHRuEQpuPlS1ISaKU5oDQJYKUpvCkFSXJpWusUux/iJN7NSRLzAId5kyWmYg+EMkvmAP3mFmextMFOmYhImz5ElEyfKShExfaK7g74eWlklXeWSxTYcGTzvoqexjUSlVgzgsWnEyf4aicyRQJNyP5fb0g9xpTOQjES/CqimFXNH/KKTB4eXNWnDyhMWAllzVAKllk0VmDpVmZBZ6ZxShaZsfDzMCsyZwzYWaWSoVyqP2VU10PKDtyrRP8AJovdGvJyVsTV+pPIfu0NzAxILU4H0Dw/j8L2S2K71SeI5c2pyhiUsN3S72AtwJ+Ucco1szLdHil2Zsz6vRqR65Z2qz0Bej+v+UeCcBfk1wL1fV49TNFmL6/O/wC/yiaSE0JJYG/lWG1JJZiz/uvOHKm1dLEerx6su6XtwbqXfrryidJNDJBsa/r5CI+K2fKX45SFDmkc+NRQxMRmFha9OHyZvyjzFTE1AFRQmny9oWmvIUC2P3HwkwUQqUfwnyoKuNYHsX8NlV7Kck8lJb5glvSNLExJozc3Fxw4f6wsy+Fh7X4dY1jnyrhhRjeL3BxiLSwv+VQ/Noo8bsSfK/iSVo5lJb1jfyhXl69DzhorBBoWZq3p5xuutmuUI+dDJjwJaN3x+wsNMbNJQp9QACOJcWMU+K3CwkzwhUs8lU/9TxtHroPlMLMl+kK4CPfpqhx9f8oOsX8N1g/Vzkn+YN6EXikxO5mKQCexzMWJSQfP98o6I9RjlwwB1GMILkmFHGvqYexeAXLJStCknmCPeIhlCNVTHsbtPKzmOctUkuW5D5tHkrF5UgKNc1tQ/Fr35NCpOBXU5QSQ1SAAKAc/aJMvZZoCBZi5c+XlHirHN8Jj0SGZUwKYAKZxf7X4utqRcJnlIygvxo1dRe0C23Nu4bBKdSiuYLS0nvDhmsEjqa84CtrfEPFTSezyyU/hGZfqqnoBHZg6eSdtFp1yEvxJ2dPWUz0d9CUZVoF0sSrMBqC9dQw0tm82YlQZmPKCzZW6GJxgz4idMQ5BAXmWSLuxPc/dIIsHuRhUjKqWqYSKqWpT9RlZo6VUdhtOW5lQmFPAjo8LE9Bun0MH+2PhwPFh1n/pqULa5FkX5KHnELB/D9E5QQnFmVOb+DPkgL8mWyxzS8O4vcnSwOMyWNIjzVS+Bgu278M8Th0lZVIWkaiYEK9JjD0JgOOCqBVzx/zgjT4YqoZWtOjwgEcYIJO5ONVL7RGEnKTxyGvQCpHMCJWw9g4UnJjcTMws3/hqllFP5lgj1aKc1FWAMKtCWtBpv7uxJwsnDzMOpS0LK0qUpQU5ABQaAAUCtPaKHYuzVqKJoKQygpAUCoKKC9R91w3OHimsitC4CHY2EXg+xVRExSldoFEoKKJVLQQbkpWC7Udi0avvLseVtfZ0iYoqGQ5iUoKyCxSsZQpJUHqQC9IHNnbak4ojD41MtBVN7SWoJAQZir9tpwAPBn4xK2tvNO2Vi1BMpapK8qlghkdorMCUKZgWQHHN4qcHF2VCaaoC8VuYMOSBNTnBCpYQUqStDhaX+sKpalJFn1YPQmAna82TKmSUu7sagoKRQpKSG830bnBnv3vXh8VIE1MmX2wUns3S5UrPlVLKk1qh1Co8MV83BoxMhKBhESJoNJiV5aEd4KBzZw5NSR+Za3CSoc3A29iMGuZOxJmGQtBQEFbJE1BFRnIS7UobEPBNtn4gLOGBmYZCRNUky3mFQKPHmcIbMCkcr6hiOYXCSpWHRhp8wCXLUpaWCj3lXAU5yvwoamPcFtzCTpSZaAhaRaWsISocgG9oNCFqYbbu70TsUkS1yQp1rDdmrLkBQULc0YoWVPygjxW7yTVByHTgPL5RnOyttIlEqRIQlLBISVTGYEuWzC5Py5xY4vfdkMmVIB1dD/nESwKXJXcsvp+xpyR4AT+FQ+WYU6tENU0JIzAo4pUCn5iusB8zfwqPhk+UoCK/Fb3KBp2X9kfpHLLoo+GJyQflVaghy7UZ+ZhS5rEuCdBbXh7XjNxvjN4o8lAexEKRvvMDgpDG+Uv+ZiH0UvlCbRofa8Rrx/R/20enyJ6mz3+cA2G36DlwoE3f00aLPDb3yXBr6Hz/AG8RLpMnxYWgmlsHLAkceut7iPSr7KWYHQ68CGHOr6xVp2/LVUKPtw/d9InJmoU1T1TXkLc4weOUdmg28Cypw2a4BqRTXWo/0halasxtxPmIjrQB9ks1S92rxv00+bsuayvtAVY0voz3iGt9xC1VDkmxcChA1aGl4dTO9Do9a8P9IShTv3iObXGrOG0+cKw4U5voWZ3H5/6QtIUNLUznKeo48/3xjxKn/eulYf8ApzkgimgNau1ecIExBLig51I42qfLWJ07iojrlumoccxT0I5iKybsnDEv2Ep9e6BWLdtHHvXz6kQyqQXvApSXAicnEtQW4RUb5bbmSMKtcofWEhIID5XoVeQfzaLOYUIYkUPE8wDrzvCM9GSBU0arsDxNbR6MupiuEaPIjA1lSiSpySXJNyTUkk3gi3DXhpeJ7TFKSEpSSjM5GdwBbVnb/KND2hutKxGYKSApV1ABy1m0B0f2eBXaHw5IUeznhtEqFb2zAsaNprFrq4NU9iFIPDtuWwVLV9XU5nQlPTvEE34RGwu9MmY6EZ5xYl0pJAYWCiGPSM7G5eNlkFKZZqWBUkgNckKozVeLZOK2pL7pkS1gAsUpQzagZFCrUZnrGFLmMk/7hrdhocXPtKwjn765iRq3hHmbi3SKjaW7uNxqwqaZMqWgskEueoSHL2uRaKqTvXj0N/8AwlnagXdyA7BnYEN0PWbh9+JiKzcDOCNGrUuNcvO0Wp5F4RXcfkexO4XZzEzJsxeJlN9YJQCZw4FIUTnT0L8AYI9n7t7IxMkoky0LrVWZXboULFyc8tQOlOkDQ3/UrvS8FiSlyT3KNa9dSIp9t75YaZMebhsRIxCW+tllEucHqHr3gxsr83jRTlLZopTXwaDI21idnES8ao4jCksjGAd+X91OLA007UU43gT+JnxJImfR8OiRNQPGqagTEqNmQCWYMa69L0WD+KmKQChYlz02dacqiPxZaFxo3mYE9t4tE4FSZQl1dKU+FIJfKOQowjZQd7jcl4K+bOzrOYhCVFyEJCUAswIQlkj5Xi+RiyEhUtSVFIYC4I+6Roeh94FHi1wSZSAlZnArzEGVlmtlbxZ00JemXk8aPggJsRikKkpWQe9RhcKDv7QmTtqdjFy8PiMQsS0OpJICiCgFhWp8zcCKs7S7PNLU1u84NXAIKcpIMI2TMC5pyhjU11qHEKM5VTJrezRRN7maaxyk/ZQl1AV8IASwvlAGgbWZshScShSgvKElmA5PSKXa6PqFpU9CVMn8aswPrQwP7NxE1KCkLUlOZ6FqszCNNSitwYUb3bGV2KlupUtILnlo44Rm2G2c4BINR8/OLrae1VkFJmLJVSqlG8RkAtXu8P3pEOV8AjpWJxMtsqu0T91VfTUesPDaiVHLMKpC2stJKa8xUeY84kSdj4lQdEiaRd8hbl4rxMmbsY6bRcpShpnVLFuDqvEd+K5aHsVK9kqAChOQpJ1TUeoiBPwp0U5vBINxsYgkoSEaFpqW4sQ9R5tDMvZEyTMbFSCp0/ViWlTLUbOqWe6BcgB/KsEc2OTpNADapBAdobXJV93zg42K0qZMkzUoJmp7Io0GYv5EKArdxCsPuuJeI7OYTMGULAzAIymzlPeVwumNOAA7ZsmctWSWhUxX3Ugk9aC3ODbZG58y+JWmV+BB7SZ0LdxPqTygqkpTLRlGVCBdKAEpPNTX6l4pNo73YeVRBzn8NR/at6PDugH9p/R8HJzJRUkDMs51nXgwsXygQN4Xa6gXlzB7GKfeDbysSoOwQl8oD68XuacorEp1f0gsVGn7P3sZgseZofI/6wQStppUHASotQG/Hj3rCx9LRhy8WXbMcvz6xa7K3gXLLZs6eBp5g8YxydPCXGw7ZsEzEpU7sl9S6TqwBPPX5x6tRA6PqTXUFuEC2yN4RMGWYaGmb7QfRT36wSygAXCkl6se6SOLcY8/LjnjdMqO50573HQCn7f1hBlVrr6cdKt0hxcwkEH1rbR+d6vHs9CqkVYObN0s4jNoTiIEhIJF3o7mnSvHSETZ5csD6n9KmHRMS1buS1CKg1pY2vxMNhKtGPkf2Ylr4Jo8XKapBUTQ8nsa60PpE1SHGYEUDCt+ItS3ExXicpu+m6iCCWqzMNbtWJLKAqXerXd6ltLnX1gdEo6dWiTQs4DOA1uA/drjzOBfM32RpQElq8BaG/oeUUooFrnxEULvUcufOHgxX38r8KlgwNGccyIzYJnKnpYUzOCGUry+feD8ojy5oqkMGOVw4AA0BuKUpyPOHZZSMwISG1U7MCEgMaG5684fXIAD5qMajgSWegerQrY2jkBKwMqtHFTxJt5Fj+xIkzNSpnLcTQVTVyTziJLAKW51e78BS1dedoVMxCkhqCod7tWnA+1OTQ0wJWKXlcuS1WOleVR0j542tiFTZ0yYvxrWpR4OTYchaPoAAhNQBVwxfw1cteleFawMbb3Pw0/MoJ7NZJdSLEsalP8ANcx0dPmWNvUBjJhctYaofnBRt3cTFSHUEGagVzIBJ5um9DwcRQ4fZ6VJUTORLWH7iwsOBwUEkPcMa0j045ItWmOyJLwq5igJUpaydEpUo+gBhyVs+aoFQkzSlJyqUJayAoXSogUPIx7gZ/ZrSTVIUMwGotR9WJZ9YIMTvgpM0zsPnkzCMpIU6FAUTnSRUgMxehekU27KVA2qSRcNDmDnFKnBAIc115dYsNo7yzp68ysgOUguM7hqlQmZklRsGA4BopSqGrA0fYm3Zc1ARMLFmBNm+6f1iLtmR2MsqclL3AdgeLQD4dZBFWi8wO3pkssFgjgpiPnUwS0y5Jor52NLuA3O5/SLTc3ZZxmLSlTqQj6xYNilJHc8zRuDtWHUysJiCHBkKJrkIyHiwNEn0jQN38TJw8kSpKJYauYh1FTNmUTQk9ImcJOLUPyOwjCCSQA5e1TTQ0tc0/ZaTjZbVmIDEggVINi2UVMDeP3jUzKJLaAsPQMBFDNxOIm0lghP4QT1NLmOOPRQh/G7/QtIcYveGSh8iSs1oogAPV6fqIFNpbfmqBBV2Y4SqEgVqqqtOMUeJwk9JcSpq+eX3q+nARNkYoSUPOwM5TNmUSWq/k1L/s6rtw/gS/QUg2GwpBR/5eUV5WCsqc2ZuN7g19YysbYn4aYpEtdEKUkpICk0JBZ7V4EQdyN/pJdK0LllynQsG+1q7gj9loKtjbOxcwhE3s1rU6lIzKFTfKrxOSKJAPrGGCUsV60wRWSN95UxOTF4RK08UVrxKVn2VFlhtibJxY+pxJkTCf4alFPoJni6AxSbT3EnIcyVpnpGg7i2u4Cu6acFPygXxeEXLVlmIUhXBQIPoY6lonvFjsNNp/D7ES3MspnJ5OlTdDQ04HygZVLKCUrSUqFCFBj84Tszb+Jw/wDCnLSPuu6P7KnHygg//ekz0hGNwkuamoCpfcUH1AL16EQ1HIvN/p/8/wAADy8EldQWMQZ0oyyyh5xc4nBSVrBwmIDf8OeezmDkFH6tev2h0ibjNkTOzaZLI+6pnB5BQoryMaWxDOwpzgJHN+LRqm5WLTMSmVNSF3yEgO6dA/EV6iALY2w8ksH/AGhdw3gHE8C1W5iC7dT+MhvBLevEkEN8yX5c4MjWnccdnYbYnY6VF0rKTwNv35xU4zZs1Bcozi+ZJq7AMBz5RfS54IoX84elTucccscZG+zAwVdmBD0IDlqd4+doj4mVXWvQ/nSDmbIlrcFIJOovwv0iuXu6k2WoDyMYvBJcC0oosZiUB15spqw0r0vr0cwuTPSE5khNGBA9NHo78Y7saKogMWD6hnBoHuxtEVOIAVwObNoAaOadRpqYydGN0qJBAUolWZ3NAS2rKswDefOGpKwxLKBDh3d6KT6s1G4Q99NJq1RUiopc6UNS0JnYgs/dCg1AQQau1dQADGMiD1yVAv1BSWo5bTVh52iPNfMMzKoUh0kpq+gN204Q6VmxPdoyn8y5TxLf6QtU3KyiaGpDPRnL35/5RNAeIRqogkA980CgdPJ9b3jyZLKi+gomjnolh3a8dBHs2Xm71Ei57zUfgLvQ0cXj1U7swElJIejOQzGvAMGN24RaiNDqpSqOkBIsXNiKuBVr6wlJuPKhbS3P7IeOlzXLgtd9QeGnTiHjwD/CHbV7DQ05QAtx0TlUzMxDMBqXtV3YflFPtPdrCYk9+WkKJ8SBlPQZb61JiclBT4ywBel+RDUqeFK+cey5TKUztUk8X1d7ClBFRbW6EA21PhmamRNS4d0rcUDNlLVpne+lngaXuJjaZZJU5ZwUs+uttI15cxAopT/htdgQdSG48YDviBvUtCRLlHKqYMyiKFKTTKGLAkg8wBzjqxZ8jlpCwE2lstMgKTMUCtx3A2YEZgQqvdD3F6B2NIqSgaQol6mFyZLlmvaO9bLco6Th1EpADklgBfkItMKpOUgcX9Y1HdjcuTJTL7aWmZMopSlOyViuVIerPfk8St8N0JeLQFygJc5HdQsJZCk6IWBpwVp0pHO+ohJ0xrcx2bJFxQ/u8SNnbbmSbVTw/ThCdp4WbImGVPlmXMGhsofeQbKHMRGjeLaAKcLvLIX4ksoaEAe7iCbB715WU6SOAdLBmplOX5RlU2UDyhAmFN/UXhyUZqpKwNrw28IUHAdy9wa61NQOVYsU7VQcviDcUnVqP939Iw3D41QqlcWcjeacjVx1P6xzy6TE+LQjYMYrDTKqEpRII+y71qaczQwP7W3bwhTmAly8tlJNm7wsxNaCogTw++yx4pYI/m/yi2wvxBlWmYV+jfm0JdIk9psB7Y8/HJOZCu1kC3bKCSXuQKkD+bjzhw7dlTSpGIkDxZWKcyQWqaPl61sYew3xAwH28Gs/2P1i1wvxG2aPDgVj+x+sX6WL8/jb/YUD2L3Jws4FUmYZWrXSPJRduABflArid0MSleVKRM/Eg0+bRqmO+JWHy/VYRP8AVl/IQK7R+KE9VJEqWniQBlHmAI2x43DZysdFHgtwMQr+IRLHm8E+ydiScKkpExZKmBCSxJ06eTQKzt6MTM8U2/AMPKHsFiVlSUgkzJi0pBqTd1K5skEwTyqPCsQdYfZSlsPAi7CpI4q09TFrJwqUZQAEpCS4D1JApZ7nXSGZOKJyrDu3Bi/BjQm9ebXYxKSnMH7+moN7PXrX3Yx5OXqJZH7vwAvDIcFiaHKCwoGpTgzVh6Xj3LH1BPy5XhnskhCiDQUqe8eunD0hhRQrIBS4p4vPl00EZqcoeQ3RdSscAfFQXdwAToOMSDjYGJ0lL6gs9KvRrW4x4vOovnIDBgoVZtWPF43XUvyi+41yhtc8EAkkA2BFG4sDRvzhWFxIzZcoALtlvlA96cxHknjlANhmJLaOAD14Q/KU4Y5RxFehvz1jMzZ7lLAGhLgKelKsRqwDv+wnDYZAyqvR7mzAh36tSPVIUUl1AuqoLs2lqOONLVhydNSlnGYMBk+0Q72H63MS65E7OAs9cgAAJLVv1bjzhE5BKbCho1QBZQ8+Y8od7cIIBWlIYFstQeZPn6RFmz3U1zm7oDsNQotxfWnKIcQr5G0JIGXMlJSO8L1uwLtmYCFjFALpYBsyQ3eBIq+lCaX84fEkJIVNYlN7swF+APLlCAgZU0ziwYAl7uaUvdzccYpKg2R2Mw+ZmCaMQxD1NTwq7dXiOidMbvqDCjZhcvQEa2PDSJSZRZXeDKAIDjg1PkXp+YRMOZPeDOxNGFVd0qpZhXz820JiJKAxHeS9xY9H1o3rzj1DjulRQwo7MW0cP++FIbkyPF3XSXFTYMC7H05UhjKyu6WWGyZnIBZtHI9dIAi6LLDyElTELPdcFmFmu724cb1jHviCt8YsZQnKEjRz3QqrdWHIecbFhJisx7pB0NGf7qR0fl7QCfFDZGZsUCM3ZgKTR+6pnAHIt0EdHTtRnuX4MzaJ+xZyUz5SlAFIWgkHgCIgqTrHqS0ek1aoD6QTMoBlIdy5CqCjk0vS5hBxFqmgzKq7UPoP1gF3E3q7aWnDLmETQkpQ7d6+UPxAYeUGK5qgU1JIv0YirANYV62jyckXB0yGh/amCw+KlBE5AWki6ksQz+E3SeYq0Z9tf4WrHewk0GhPZzTQAVYLA/vDzg8//JoSHmTEy0N9tr8aHibMXpwisk7bSqmHTMngM5CQhHktRZtLGtLQ4ZJx3XH6KUvkx3auzJ+GLYiSuVzIdJ6KFIhhYOojccLi8TOWsKloTKKWyqdaq94EhIYudHsRciKWd8L5JcqmE6ukIQA70rXkKx2Y+ojLbyXs+DIlSuFDHnaKFw/MRom1/hjk/wDLzyT91RSX/lIYerdYD1bDmCZ2S1plL/5wVLHkoOnzducbqSYOLRXDECPRNHERfzNxMeA4kJWNCmZKL9HIho7k48f7kv1R/wDaC4/IaWU3bgaw5LxBPhST1tF1K3H2gbYFfmUD3VFrhfhvtNTPIRLB+/NR7Jcwao/I1Fg7KklVVqfkKCHJ9BQADhBzh/hRjG+sxEpPKWlSj6qaBnfLd8YGamWVKWSnM6uLtQCjU5wtSbobTS4K3A4ZcxWWWgqVwAJMaHu7uuZKs0zLMnKDJylwgEOW51Dmo661Hw37+dL96ihawprzMGWHklLlyGZ/CWAaqeHr7RxdTke8EZ0xmYsAgqGa4NBUEEd1zq4NP9ZS8UGDsSAAji4pmVWtxSOxirdmCgGjCrBNQe9e44G1Y8yJ7xZDgszVJIzE086jhHCvoPAozTlPedIOVRq/eANOrp11hsLy9wPUPdyAaj2jw9q6QnKpNTZgWDFIJqDpWG5s3OUnMyMtU6OWZSSAOBfpFNbFLcdrmIDFQu7v1AagpEzCrU1mraj+bi8QpHcBVWtQWqxezjiDDjgsSVOQDqbgcoIf1FQxNmXcuCXJrxsPJz+w0hCXH2XckVFCKAAu5JNI6OjRKya3H0TgBlYqFAGAcHixYs5vrDC5zqcEudSDStr0NuMdHRDJvcSMSXGZKQ5LM7NVj3gAKmH83dIOVTKGYAD7Qo/G4ty1v0dAht06PZalN3spLlmJIINXVWnQHQaR0zEABRKmZ3Q3WrXNb3Na3jo6LXAS2ES0uFObgEAcCQSx1fgecOSyO8B4g7ccrP1NCotHkdAxcMYkpCnUoGpIZtFFtdK6iPRJq9BfvP5OPUNpHkdEaqYUSysJsCxUU0DhwGZRpp6sIh4jDFaFFu0BdOWrV8RL6At+xHR0OTLS8Gbb0bolDrksUJcqD2ALuH6sxgVxmHUgIKgwKSx4hyX+beUex0d3TZZS2YUMS5pSXBIIsRRj+UFWB3snTOzlTp5loFDMSkZmFGL08/1jyOjqlBS5A0HZOy8MEiaFJnqJcTJiwouWPMD7J0ZqNF12gDNdJ7uavWnnpr6R0dHlZV7miWzsGkpUVDLmSzAHRT1FairN+bRNkz0ijjhdyeTA1PrcR0dEJUaR4OmSEqbKqptT0B8ohY7ZKJwyTZaVpajhxa4P2TzDR0dHRDLIuMmwdVu5PwbnAziQ7mVMU6D+FJNBV60POJmy9+kBXZYyUrDTfxOZZ5hWnnTnHR0dkfc6ZT9qtBpKnpUkKCgoGxDEEciIflu146OjNqmWPom8Yx34wYlMzFpQGJlygFdVEqb0IPnHR0a4VuRk4E/DHYsxQnzpRTmDIAX4a1V52g6QhQBzoZV1AAAPxFwBT5vHR0c3URTbFXtRHX3ycigHL5TcEM4cAMk8nvwEKwimQQsVt3fE4ZmrbWvCOjo4mvJm1Qj6UxUFKZI1DXZy7c1fIcXiP21izuK5Sm3ENccjd9I6OhuNCaGVTACO8wezEPwDXcOA0TE9nVklYe5p1Hq8dHQUkyVyf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0" name="AutoShape 18" descr="data:image/jpeg;base64,/9j/4AAQSkZJRgABAQAAAQABAAD/2wCEAAkGBxQTEhUUExMWFRQXGBwYFxgYGBYcGBwYGBwcFxcXFx8YHiggGBwlHBgYIjEhJSkrLi4uHR8zODMsNygtLisBCgoKDg0OGxAQGiwmICQsLCwsLCw0LCwsLCwsLCwsLCwsLCwsLCwsLCwsLCwsLCwsLCwsLCwsLCwsLCwsLCwsLP/AABEIAKgBLAMBIgACEQEDEQH/xAAcAAABBQEBAQAAAAAAAAAAAAAGAgMEBQcAAQj/xABJEAABAgQDBQYCCAMFBgYDAAABAhEAAyExBBJBBQZRYXETIjKBkbEHoRQjQlJiwdHwM3KCkrLC4fFDRFNjc4MlNKKzw9IVFiT/xAAZAQADAQEBAAAAAAAAAAAAAAAAAQIDBAX/xAArEQACAgEDAwQCAAcAAAAAAAAAAQIRAxIhMQQTQRQiUWGRoTJCcYGxwdH/2gAMAwEAAhEDEQA/AMQjnhyfJKFKSoMpJIIOhFCIbgA6Ojo6ABaEuf8AMD3hWTiR5OY9lF0qHRXpQ+/yjyTMykG7EFuhdoAH0SlAOEluKqD1NI4qGuXyL+waPMYhlqBcsogE1o7j5NEcQAOqDUjgYXMqlJ5N6RYbAw6ZilBT2DHheACvBh+RcdYKsPsOW5qskB9ALtcD84YxmDQElhYHn7wbAbfOfs8Awep94IccsuoKUEpYNUu70JozRRTQexwLN4tep/SLraRSCSqtgQE9Wrm6wmBi28yyNmgUIK8RlL1IzIvS8Zulb+TCNB3iT/4Yiv2p7BrOqXGdSNYfgFyOG8IJhSobMSUeouOsWSaRWS7jrE9KqQmNElKuMPJmUpEZKqUh6VKUrwpUroCfaJLDHAK+qR/KPaIW2l+HoYnYbDrCEjIqiRpyiPjtlTZhDAM2pH5RrDHJ+DnlNIFsSvuq6mIyC40EEp3SmKBCpiUvwBOvlD0nctA8U1R6AD3eNexN+CVmivIKJh9y1YMJW6sgXCldVH8miUjYUgf7JPm594pdLL5B9REAzSPCqNDTs6ULS0D+kQ59FT91PoIr0v2T6n6M3C48UsxpXYJ4D0hJkJ4D0EHpfsPU/Rm2bnHiZ51jR1YVH3U+ghlezpZvLR/ZEHpfsPU/QBkmElUG8zYsk/7MeVPaIc3duUbZh0UfzeIfTMa6hAnnjswi/n7rj7Mw+Yf2iGrdyYLFPqf0iHgmvBazRfkE8XIWhRExC0quQsKCupzViO0aLvdvHKmvKnyJZZylSAtwVAd5JCxW1xpGe5YzT2NJ6b9t19iY6F5Y7JDJFSPE3Fx6hobEOARy5VS37eAB7FF8qvvID9U9w/3X84jtD5HcH4VEeSg/uD6wy0AD8hGZLEgVuYtNhS8qzUG1uUVUosw5n2ET9kzO8rqYADnDNlUdW/OKnHG/Q+xiZhJ/cV0/MRTzsanOQTxHyMCiKzeVj6jA/wDUH+KLDbM8hRGVxRy5HGlCLX84p1zAMNgSsgfWi9BUzGv0hO9WK7NfapYISklwNRnJDgVsKREmV5Mn25iwcAEPUZz4ifEsAi/4fnFVuzusvEyu1U6ZYOVIAdUwuSpvugO2Yx7tbFBeG/FlrT8RMO7t7ZxMkoCZhTLQAyaNZ/esOTdbDx03uLXucVEoQpSZo+yselvKvMQJYmUpClIUClSSUqB0IoRG1bF3j+kzEpVKBWQEuBWnBrewjOfietJ2lPKQAaZwC/fAynzYJ99YzxybdM1ywUVaBZBqOsTkqiAm8SEqjVmKZPQsNzg23PxQ7Bhoov5l/YiM9lTX0+cEO6uPCVmWotn8J0zcD1iGht7GjImvC3ioROIobxNkz3jSEzKUSXHjDhCQuOeOhSMWjxUsQ3Mk0LX0e0OxwjVSZFIgZJo0QroSPePFLULy1eTH2ieY8h2/kVIr/pKdXT/MCIUJqTZQ9YnQ1Mw6TdKT5CK1MVIYENonJUSAoEi8dicGAO6gk8ApvekeYeQbkqH4SQelRD1MVIU0eKEPFMJKYq0KiOoQ2REhaYaywgMx2jhyAktRyPOhiEJZjRdm7pz9oIKZAQ8tTqzKy0UGHtFlK+D2K+3OwyP61n/DHlxarc9BJmVCVChJjXE/CVI8e0JCegf3UIlyvhZhQ2bHlQ/5cp/ZSoeuPyPS/gxpMiHRhY27DfDjZouvGTP6Ckf+0PeJyNwdmi2DxK/5puX1+sT8uELuQXkeiRgqcM0ccOY+iZG6OCT4dmo/7k0n1quLGTsaSkd3BYJH9IV/8Y94XegPtyPmMYUu92hUmQpJcN84+plYJBFEYYf9gH07whheyUaiW/4JEgf3kqhd6IdtnzfL2gtIIKLhqH9Ydw+x5s0FRQQCH8izH5/KPoZWx5J8UoK6olJ/uIEJOyJYqElvu91rN932iZZ5fyh2QbmbVR9FwaH76FhSks5DGaGLWJcMDUwxvLnxoXKT3AQAlRc91y5LFya2gjx+ERLQVgMlAKlPWiQ5PkHjNd29tKxGMmKWVBFwkFmDgB2q3SjmtxGUNWSfu4Qpqim3l2bh8CgIWiZOnLQfGrKiWR9oCWXW5LgFTfMRXYOYFIpcgcOHyi9+LWEGeTNSoqBCkHMzpKSFBL3I7xIevNiIDdl4xKRlUSOBYlxwprHTPdbBjpPcM91JkxCkLlTkoX2yZfeSSMqwp1HiO6x6iBbe+Ws43EqmoUhSpq1MoMWKjlPmGi8XiPowSV+NipIBqlQysFPa5tqmL/esS9oYP6ShP18kVI+0gElYV/LcHRlcYUYvkrLO6SMrMqOyxIKDHjQ7MbI7QqWqo6w4Uwky4Yw92btZK2lrLK+yrjyPP3iyKymMuWDzi/2PvQpDInOtFgr7Q6/eHz6wUmJ2HcrFQ79JrFRJmImJzy1BSeI/PgY4YkpvFbxJ2YQBUKeKWRj61NImpxY4xpHIQ4k1454YE2HO0jZTRm0LeEEw2Jr9IUTFWTR7HjRzx4TFCOMIMKMIJgASuGyIcIhBgAk/DhCSZwUnNRN7awcowkoWlSx/Qn9IDPhiHmThfuA/ONDTK5R4so2z1cbqI3KDeEAdAP0h9GY6mH5SKU9oeEvyhaCtZEyq1hYRzERMZvBh5bgzcxFDkGZuRPhB6mKbEb5yQbCtiVV9EgxSxSfgnuoIzLEepgUVvrLTdYb8Kf1V+UVWyvithZyBnEyXNP2VKlhL/hVl92MV2JB3UaKgDhDvZpPERmmI36qaKAaneFOdoocZ8Q5qSyFk9SCPkBFLE/ol5EbSZI4wlWEMYSr4o4x6TBT8I/Zix2b8VsU/fUg/0j8ofZJ7oQ/GTafY4ZEhKu9OPeAv2aKnoCrKOYzRk+wsVKRNSZi1ya92chnSSGaYCCFSzqG43BIhW928K8biVz5huEpSBYJSGYebnqTEHZc5Qmoy5SS9FpSpJTqlSVUUOsVBaSW9TDP4hoKsNKWoATEqZRT4FoUHTMQXLhwzOSnMzqBQSC7ICO3liZRGdJJ4ChjU8dsLE/QZyVYeUZASVjslAGUQHCkpzEZXYlIbU3vki/F1EXae6E01sy/3mzzcTNTLSV0CgAmuWWkrzcmClRbfDPaZEzJVQNVE+EJAbKkWN+QYmlXgo3C2MRK+kTy82aEgZrplDwj+qh6AQO7R3DxWFmKn4aZLUgKUpKRmCkoJNAGIUAk16UjBdTFzcRIL9pbkYOZVMsy8wcdmogDyLga6aQN7Q+GxZ5M3MeCx+af0gw+HBlz5ExJWpWLcKUVWKR4UoGiQItScumvpp++kcWaWTHO4vYco1yYzitysWl/qSofhKT8nd4pcVs+ZL/iIUg/iBHv0jf6sWLfvn+7R4UE0YEag8Tof0hR62S5RJ88lENqQI3jFbvYabVciW5F8rF+oioxnw+waiyO0QeSn/vCN49bB8poRkGHmLll5aik8j78fOLCRtuaAymUPnBrivhlQlE/pmQfdJ+bRSYv4f4tD5UpmD8KvyLRtHqsb4kD+yvlbWSq/d4Q8rahoxcdYr8dsOfK/iSZieZSW9bRXKlto0bKSlwAWytvsHVT9Ilyd4kks9P1gDmSydTCQCNYdhSNFlbbQKk0rE3D7UQosDo8ZaqcpmekOScctJcHlFKbRLgav9IEeidGcyN4FC/QRYSd4zSsUsrJcA47SPM8DkvbMOp2wOMWsxOgviqGyqKkbXS7PWEr2ugG8V3kLQG24Oyp2GVMVNRkKkgXQTSpDJJywZqxJOh6v+kInykPQsebR7KmpSKqSw4R5zZ6OyQ4MR1gZ33n4iYOzl50yWBUUv3nulRGgaqdXi/XjpRcAuQWLDXyhUrEJLtbmKH9RCjkjZLp7GH7fXiFrKRLmKSLBCFFIGnhDWhmVgp3ZBwQoGyu6QNPE3pBb8SZ5w01GVEvsFoDSsiQlJRQ6EMXHCAJWOwyz3pGRX4CUj3UPlHVGakjFqmSMRJWx7yMxcVmyga9VRVzNhgJBE+WFagkqD8HlhUTgjC/fmJ6hKvyTD0vCYdX+8gDmlI/xwBZDwGFUkZTiEZeGWar0dKW8iIsEY2XKlzETJSjLUpKWdL6kKcElKgAeMSU4HBFJBxbE0d0gedH+cOjZmEUEI+lSgAxUe1ANtCacYSk/gNgfMuR9hPafzzCD/ZSEn0JhufOZJHZoQCGomvkpbq+caPLmbNCAlSsAs/aMyZmc8WQQ3R4z7e04VKyjCqCxQkyyvsX+6ntCVFuILdYFfkexQqnVvDuDxDLSo1ZQ9NelHiIUQkph0CPpnddcialM2UVhMyX2U6UpTpOUZa0u1HF4ybD7lLVtNeEGXJJmgkqLAyiQtKX+8pFOsEvwk2yFJEsnvA/OxHsfOPfihOn4TaKJstBVLnyk50gXVLJSWIsQlSIwhzR0ZKcVIOMRgZiT3pTilnIHRuEQpuPlS1ISaKU5oDQJYKUpvCkFSXJpWusUux/iJN7NSRLzAId5kyWmYg+EMkvmAP3mFmextMFOmYhImz5ElEyfKShExfaK7g74eWlklXeWSxTYcGTzvoqexjUSlVgzgsWnEyf4aicyRQJNyP5fb0g9xpTOQjES/CqimFXNH/KKTB4eXNWnDyhMWAllzVAKllk0VmDpVmZBZ6ZxShaZsfDzMCsyZwzYWaWSoVyqP2VU10PKDtyrRP8AJovdGvJyVsTV+pPIfu0NzAxILU4H0Dw/j8L2S2K71SeI5c2pyhiUsN3S72AtwJ+Ucco1szLdHil2Zsz6vRqR65Z2qz0Bej+v+UeCcBfk1wL1fV49TNFmL6/O/wC/yiaSE0JJYG/lWG1JJZiz/uvOHKm1dLEerx6su6XtwbqXfrryidJNDJBsa/r5CI+K2fKX45SFDmkc+NRQxMRmFha9OHyZvyjzFTE1AFRQmny9oWmvIUC2P3HwkwUQqUfwnyoKuNYHsX8NlV7Kck8lJb5glvSNLExJozc3Fxw4f6wsy+Fh7X4dY1jnyrhhRjeL3BxiLSwv+VQ/Noo8bsSfK/iSVo5lJb1jfyhXl69DzhorBBoWZq3p5xuutmuUI+dDJjwJaN3x+wsNMbNJQp9QACOJcWMU+K3CwkzwhUs8lU/9TxtHroPlMLMl+kK4CPfpqhx9f8oOsX8N1g/Vzkn+YN6EXikxO5mKQCexzMWJSQfP98o6I9RjlwwB1GMILkmFHGvqYexeAXLJStCknmCPeIhlCNVTHsbtPKzmOctUkuW5D5tHkrF5UgKNc1tQ/Fr35NCpOBXU5QSQ1SAAKAc/aJMvZZoCBZi5c+XlHirHN8Jj0SGZUwKYAKZxf7X4utqRcJnlIygvxo1dRe0C23Nu4bBKdSiuYLS0nvDhmsEjqa84CtrfEPFTSezyyU/hGZfqqnoBHZg6eSdtFp1yEvxJ2dPWUz0d9CUZVoF0sSrMBqC9dQw0tm82YlQZmPKCzZW6GJxgz4idMQ5BAXmWSLuxPc/dIIsHuRhUjKqWqYSKqWpT9RlZo6VUdhtOW5lQmFPAjo8LE9Bun0MH+2PhwPFh1n/pqULa5FkX5KHnELB/D9E5QQnFmVOb+DPkgL8mWyxzS8O4vcnSwOMyWNIjzVS+Bgu278M8Th0lZVIWkaiYEK9JjD0JgOOCqBVzx/zgjT4YqoZWtOjwgEcYIJO5ONVL7RGEnKTxyGvQCpHMCJWw9g4UnJjcTMws3/hqllFP5lgj1aKc1FWAMKtCWtBpv7uxJwsnDzMOpS0LK0qUpQU5ABQaAAUCtPaKHYuzVqKJoKQygpAUCoKKC9R91w3OHimsitC4CHY2EXg+xVRExSldoFEoKKJVLQQbkpWC7Udi0avvLseVtfZ0iYoqGQ5iUoKyCxSsZQpJUHqQC9IHNnbak4ojD41MtBVN7SWoJAQZir9tpwAPBn4xK2tvNO2Vi1BMpapK8qlghkdorMCUKZgWQHHN4qcHF2VCaaoC8VuYMOSBNTnBCpYQUqStDhaX+sKpalJFn1YPQmAna82TKmSUu7sagoKRQpKSG830bnBnv3vXh8VIE1MmX2wUns3S5UrPlVLKk1qh1Co8MV83BoxMhKBhESJoNJiV5aEd4KBzZw5NSR+Za3CSoc3A29iMGuZOxJmGQtBQEFbJE1BFRnIS7UobEPBNtn4gLOGBmYZCRNUky3mFQKPHmcIbMCkcr6hiOYXCSpWHRhp8wCXLUpaWCj3lXAU5yvwoamPcFtzCTpSZaAhaRaWsISocgG9oNCFqYbbu70TsUkS1yQp1rDdmrLkBQULc0YoWVPygjxW7yTVByHTgPL5RnOyttIlEqRIQlLBISVTGYEuWzC5Py5xY4vfdkMmVIB1dD/nESwKXJXcsvp+xpyR4AT+FQ+WYU6tENU0JIzAo4pUCn5iusB8zfwqPhk+UoCK/Fb3KBp2X9kfpHLLoo+GJyQflVaghy7UZ+ZhS5rEuCdBbXh7XjNxvjN4o8lAexEKRvvMDgpDG+Uv+ZiH0UvlCbRofa8Rrx/R/20enyJ6mz3+cA2G36DlwoE3f00aLPDb3yXBr6Hz/AG8RLpMnxYWgmlsHLAkceut7iPSr7KWYHQ68CGHOr6xVp2/LVUKPtw/d9InJmoU1T1TXkLc4weOUdmg28Cypw2a4BqRTXWo/0halasxtxPmIjrQB9ks1S92rxv00+bsuayvtAVY0voz3iGt9xC1VDkmxcChA1aGl4dTO9Do9a8P9IShTv3iObXGrOG0+cKw4U5voWZ3H5/6QtIUNLUznKeo48/3xjxKn/eulYf8ApzkgimgNau1ecIExBLig51I42qfLWJ07iojrlumoccxT0I5iKybsnDEv2Ep9e6BWLdtHHvXz6kQyqQXvApSXAicnEtQW4RUb5bbmSMKtcofWEhIID5XoVeQfzaLOYUIYkUPE8wDrzvCM9GSBU0arsDxNbR6MupiuEaPIjA1lSiSpySXJNyTUkk3gi3DXhpeJ7TFKSEpSSjM5GdwBbVnb/KND2hutKxGYKSApV1ABy1m0B0f2eBXaHw5IUeznhtEqFb2zAsaNprFrq4NU9iFIPDtuWwVLV9XU5nQlPTvEE34RGwu9MmY6EZ5xYl0pJAYWCiGPSM7G5eNlkFKZZqWBUkgNckKozVeLZOK2pL7pkS1gAsUpQzagZFCrUZnrGFLmMk/7hrdhocXPtKwjn765iRq3hHmbi3SKjaW7uNxqwqaZMqWgskEueoSHL2uRaKqTvXj0N/8AwlnagXdyA7BnYEN0PWbh9+JiKzcDOCNGrUuNcvO0Wp5F4RXcfkexO4XZzEzJsxeJlN9YJQCZw4FIUTnT0L8AYI9n7t7IxMkoky0LrVWZXboULFyc8tQOlOkDQ3/UrvS8FiSlyT3KNa9dSIp9t75YaZMebhsRIxCW+tllEucHqHr3gxsr83jRTlLZopTXwaDI21idnES8ao4jCksjGAd+X91OLA007UU43gT+JnxJImfR8OiRNQPGqagTEqNmQCWYMa69L0WD+KmKQChYlz02dacqiPxZaFxo3mYE9t4tE4FSZQl1dKU+FIJfKOQowjZQd7jcl4K+bOzrOYhCVFyEJCUAswIQlkj5Xi+RiyEhUtSVFIYC4I+6Roeh94FHi1wSZSAlZnArzEGVlmtlbxZ00JemXk8aPggJsRikKkpWQe9RhcKDv7QmTtqdjFy8PiMQsS0OpJICiCgFhWp8zcCKs7S7PNLU1u84NXAIKcpIMI2TMC5pyhjU11qHEKM5VTJrezRRN7maaxyk/ZQl1AV8IASwvlAGgbWZshScShSgvKElmA5PSKXa6PqFpU9CVMn8aswPrQwP7NxE1KCkLUlOZ6FqszCNNSitwYUb3bGV2KlupUtILnlo44Rm2G2c4BINR8/OLrae1VkFJmLJVSqlG8RkAtXu8P3pEOV8AjpWJxMtsqu0T91VfTUesPDaiVHLMKpC2stJKa8xUeY84kSdj4lQdEiaRd8hbl4rxMmbsY6bRcpShpnVLFuDqvEd+K5aHsVK9kqAChOQpJ1TUeoiBPwp0U5vBINxsYgkoSEaFpqW4sQ9R5tDMvZEyTMbFSCp0/ViWlTLUbOqWe6BcgB/KsEc2OTpNADapBAdobXJV93zg42K0qZMkzUoJmp7Io0GYv5EKArdxCsPuuJeI7OYTMGULAzAIymzlPeVwumNOAA7ZsmctWSWhUxX3Ugk9aC3ODbZG58y+JWmV+BB7SZ0LdxPqTygqkpTLRlGVCBdKAEpPNTX6l4pNo73YeVRBzn8NR/at6PDugH9p/R8HJzJRUkDMs51nXgwsXygQN4Xa6gXlzB7GKfeDbysSoOwQl8oD68XuacorEp1f0gsVGn7P3sZgseZofI/6wQStppUHASotQG/Hj3rCx9LRhy8WXbMcvz6xa7K3gXLLZs6eBp5g8YxydPCXGw7ZsEzEpU7sl9S6TqwBPPX5x6tRA6PqTXUFuEC2yN4RMGWYaGmb7QfRT36wSygAXCkl6se6SOLcY8/LjnjdMqO50573HQCn7f1hBlVrr6cdKt0hxcwkEH1rbR+d6vHs9CqkVYObN0s4jNoTiIEhIJF3o7mnSvHSETZ5csD6n9KmHRMS1buS1CKg1pY2vxMNhKtGPkf2Ylr4Jo8XKapBUTQ8nsa60PpE1SHGYEUDCt+ItS3ExXicpu+m6iCCWqzMNbtWJLKAqXerXd6ltLnX1gdEo6dWiTQs4DOA1uA/drjzOBfM32RpQElq8BaG/oeUUooFrnxEULvUcufOHgxX38r8KlgwNGccyIzYJnKnpYUzOCGUry+feD8ojy5oqkMGOVw4AA0BuKUpyPOHZZSMwISG1U7MCEgMaG5684fXIAD5qMajgSWegerQrY2jkBKwMqtHFTxJt5Fj+xIkzNSpnLcTQVTVyTziJLAKW51e78BS1dedoVMxCkhqCod7tWnA+1OTQ0wJWKXlcuS1WOleVR0j542tiFTZ0yYvxrWpR4OTYchaPoAAhNQBVwxfw1cteleFawMbb3Pw0/MoJ7NZJdSLEsalP8ANcx0dPmWNvUBjJhctYaofnBRt3cTFSHUEGagVzIBJ5um9DwcRQ4fZ6VJUTORLWH7iwsOBwUEkPcMa0j045ItWmOyJLwq5igJUpaydEpUo+gBhyVs+aoFQkzSlJyqUJayAoXSogUPIx7gZ/ZrSTVIUMwGotR9WJZ9YIMTvgpM0zsPnkzCMpIU6FAUTnSRUgMxehekU27KVA2qSRcNDmDnFKnBAIc115dYsNo7yzp68ysgOUguM7hqlQmZklRsGA4BopSqGrA0fYm3Zc1ARMLFmBNm+6f1iLtmR2MsqclL3AdgeLQD4dZBFWi8wO3pkssFgjgpiPnUwS0y5Jor52NLuA3O5/SLTc3ZZxmLSlTqQj6xYNilJHc8zRuDtWHUysJiCHBkKJrkIyHiwNEn0jQN38TJw8kSpKJYauYh1FTNmUTQk9ImcJOLUPyOwjCCSQA5e1TTQ0tc0/ZaTjZbVmIDEggVINi2UVMDeP3jUzKJLaAsPQMBFDNxOIm0lghP4QT1NLmOOPRQh/G7/QtIcYveGSh8iSs1oogAPV6fqIFNpbfmqBBV2Y4SqEgVqqqtOMUeJwk9JcSpq+eX3q+nARNkYoSUPOwM5TNmUSWq/k1L/s6rtw/gS/QUg2GwpBR/5eUV5WCsqc2ZuN7g19YysbYn4aYpEtdEKUkpICk0JBZ7V4EQdyN/pJdK0LllynQsG+1q7gj9loKtjbOxcwhE3s1rU6lIzKFTfKrxOSKJAPrGGCUsV60wRWSN95UxOTF4RK08UVrxKVn2VFlhtibJxY+pxJkTCf4alFPoJni6AxSbT3EnIcyVpnpGg7i2u4Cu6acFPygXxeEXLVlmIUhXBQIPoY6lonvFjsNNp/D7ES3MspnJ5OlTdDQ04HygZVLKCUrSUqFCFBj84Tszb+Jw/wDCnLSPuu6P7KnHygg//ekz0hGNwkuamoCpfcUH1AL16EQ1HIvN/p/8/wAADy8EldQWMQZ0oyyyh5xc4nBSVrBwmIDf8OeezmDkFH6tev2h0ibjNkTOzaZLI+6pnB5BQoryMaWxDOwpzgJHN+LRqm5WLTMSmVNSF3yEgO6dA/EV6iALY2w8ksH/AGhdw3gHE8C1W5iC7dT+MhvBLevEkEN8yX5c4MjWnccdnYbYnY6VF0rKTwNv35xU4zZs1Bcozi+ZJq7AMBz5RfS54IoX84elTucccscZG+zAwVdmBD0IDlqd4+doj4mVXWvQ/nSDmbIlrcFIJOovwv0iuXu6k2WoDyMYvBJcC0oosZiUB15spqw0r0vr0cwuTPSE5khNGBA9NHo78Y7saKogMWD6hnBoHuxtEVOIAVwObNoAaOadRpqYydGN0qJBAUolWZ3NAS2rKswDefOGpKwxLKBDh3d6KT6s1G4Q99NJq1RUiopc6UNS0JnYgs/dCg1AQQau1dQADGMiD1yVAv1BSWo5bTVh52iPNfMMzKoUh0kpq+gN204Q6VmxPdoyn8y5TxLf6QtU3KyiaGpDPRnL35/5RNAeIRqogkA980CgdPJ9b3jyZLKi+gomjnolh3a8dBHs2Xm71Ei57zUfgLvQ0cXj1U7swElJIejOQzGvAMGN24RaiNDqpSqOkBIsXNiKuBVr6wlJuPKhbS3P7IeOlzXLgtd9QeGnTiHjwD/CHbV7DQ05QAtx0TlUzMxDMBqXtV3YflFPtPdrCYk9+WkKJ8SBlPQZb61JiclBT4ywBel+RDUqeFK+cey5TKUztUk8X1d7ClBFRbW6EA21PhmamRNS4d0rcUDNlLVpne+lngaXuJjaZZJU5ZwUs+uttI15cxAopT/htdgQdSG48YDviBvUtCRLlHKqYMyiKFKTTKGLAkg8wBzjqxZ8jlpCwE2lstMgKTMUCtx3A2YEZgQqvdD3F6B2NIqSgaQol6mFyZLlmvaO9bLco6Th1EpADklgBfkItMKpOUgcX9Y1HdjcuTJTL7aWmZMopSlOyViuVIerPfk8St8N0JeLQFygJc5HdQsJZCk6IWBpwVp0pHO+ohJ0xrcx2bJFxQ/u8SNnbbmSbVTw/ThCdp4WbImGVPlmXMGhsofeQbKHMRGjeLaAKcLvLIX4ksoaEAe7iCbB715WU6SOAdLBmplOX5RlU2UDyhAmFN/UXhyUZqpKwNrw28IUHAdy9wa61NQOVYsU7VQcviDcUnVqP939Iw3D41QqlcWcjeacjVx1P6xzy6TE+LQjYMYrDTKqEpRII+y71qaczQwP7W3bwhTmAly8tlJNm7wsxNaCogTw++yx4pYI/m/yi2wvxBlWmYV+jfm0JdIk9psB7Y8/HJOZCu1kC3bKCSXuQKkD+bjzhw7dlTSpGIkDxZWKcyQWqaPl61sYew3xAwH28Gs/2P1i1wvxG2aPDgVj+x+sX6WL8/jb/YUD2L3Jws4FUmYZWrXSPJRduABflArid0MSleVKRM/Eg0+bRqmO+JWHy/VYRP8AVl/IQK7R+KE9VJEqWniQBlHmAI2x43DZysdFHgtwMQr+IRLHm8E+ydiScKkpExZKmBCSxJ06eTQKzt6MTM8U2/AMPKHsFiVlSUgkzJi0pBqTd1K5skEwTyqPCsQdYfZSlsPAi7CpI4q09TFrJwqUZQAEpCS4D1JApZ7nXSGZOKJyrDu3Bi/BjQm9ebXYxKSnMH7+moN7PXrX3Yx5OXqJZH7vwAvDIcFiaHKCwoGpTgzVh6Xj3LH1BPy5XhnskhCiDQUqe8eunD0hhRQrIBS4p4vPl00EZqcoeQ3RdSscAfFQXdwAToOMSDjYGJ0lL6gs9KvRrW4x4vOovnIDBgoVZtWPF43XUvyi+41yhtc8EAkkA2BFG4sDRvzhWFxIzZcoALtlvlA96cxHknjlANhmJLaOAD14Q/KU4Y5RxFehvz1jMzZ7lLAGhLgKelKsRqwDv+wnDYZAyqvR7mzAh36tSPVIUUl1AuqoLs2lqOONLVhydNSlnGYMBk+0Q72H63MS65E7OAs9cgAAJLVv1bjzhE5BKbCho1QBZQ8+Y8od7cIIBWlIYFstQeZPn6RFmz3U1zm7oDsNQotxfWnKIcQr5G0JIGXMlJSO8L1uwLtmYCFjFALpYBsyQ3eBIq+lCaX84fEkJIVNYlN7swF+APLlCAgZU0ziwYAl7uaUvdzccYpKg2R2Mw+ZmCaMQxD1NTwq7dXiOidMbvqDCjZhcvQEa2PDSJSZRZXeDKAIDjg1PkXp+YRMOZPeDOxNGFVd0qpZhXz820JiJKAxHeS9xY9H1o3rzj1DjulRQwo7MW0cP++FIbkyPF3XSXFTYMC7H05UhjKyu6WWGyZnIBZtHI9dIAi6LLDyElTELPdcFmFmu724cb1jHviCt8YsZQnKEjRz3QqrdWHIecbFhJisx7pB0NGf7qR0fl7QCfFDZGZsUCM3ZgKTR+6pnAHIt0EdHTtRnuX4MzaJ+xZyUz5SlAFIWgkHgCIgqTrHqS0ek1aoD6QTMoBlIdy5CqCjk0vS5hBxFqmgzKq7UPoP1gF3E3q7aWnDLmETQkpQ7d6+UPxAYeUGK5qgU1JIv0YirANYV62jyckXB0yGh/amCw+KlBE5AWki6ksQz+E3SeYq0Z9tf4WrHewk0GhPZzTQAVYLA/vDzg8//JoSHmTEy0N9tr8aHibMXpwisk7bSqmHTMngM5CQhHktRZtLGtLQ4ZJx3XH6KUvkx3auzJ+GLYiSuVzIdJ6KFIhhYOojccLi8TOWsKloTKKWyqdaq94EhIYudHsRciKWd8L5JcqmE6ukIQA70rXkKx2Y+ojLbyXs+DIlSuFDHnaKFw/MRom1/hjk/wDLzyT91RSX/lIYerdYD1bDmCZ2S1plL/5wVLHkoOnzducbqSYOLRXDECPRNHERfzNxMeA4kJWNCmZKL9HIho7k48f7kv1R/wDaC4/IaWU3bgaw5LxBPhST1tF1K3H2gbYFfmUD3VFrhfhvtNTPIRLB+/NR7Jcwao/I1Fg7KklVVqfkKCHJ9BQADhBzh/hRjG+sxEpPKWlSj6qaBnfLd8YGamWVKWSnM6uLtQCjU5wtSbobTS4K3A4ZcxWWWgqVwAJMaHu7uuZKs0zLMnKDJylwgEOW51Dmo661Hw37+dL96ihawprzMGWHklLlyGZ/CWAaqeHr7RxdTke8EZ0xmYsAgqGa4NBUEEd1zq4NP9ZS8UGDsSAAji4pmVWtxSOxirdmCgGjCrBNQe9e44G1Y8yJ7xZDgszVJIzE086jhHCvoPAozTlPedIOVRq/eANOrp11hsLy9wPUPdyAaj2jw9q6QnKpNTZgWDFIJqDpWG5s3OUnMyMtU6OWZSSAOBfpFNbFLcdrmIDFQu7v1AagpEzCrU1mraj+bi8QpHcBVWtQWqxezjiDDjgsSVOQDqbgcoIf1FQxNmXcuCXJrxsPJz+w0hCXH2XckVFCKAAu5JNI6OjRKya3H0TgBlYqFAGAcHixYs5vrDC5zqcEudSDStr0NuMdHRDJvcSMSXGZKQ5LM7NVj3gAKmH83dIOVTKGYAD7Qo/G4ty1v0dAht06PZalN3spLlmJIINXVWnQHQaR0zEABRKmZ3Q3WrXNb3Na3jo6LXAS2ES0uFObgEAcCQSx1fgecOSyO8B4g7ccrP1NCotHkdAxcMYkpCnUoGpIZtFFtdK6iPRJq9BfvP5OPUNpHkdEaqYUSysJsCxUU0DhwGZRpp6sIh4jDFaFFu0BdOWrV8RL6At+xHR0OTLS8Gbb0bolDrksUJcqD2ALuH6sxgVxmHUgIKgwKSx4hyX+beUex0d3TZZS2YUMS5pSXBIIsRRj+UFWB3snTOzlTp5loFDMSkZmFGL08/1jyOjqlBS5A0HZOy8MEiaFJnqJcTJiwouWPMD7J0ZqNF12gDNdJ7uavWnnpr6R0dHlZV7miWzsGkpUVDLmSzAHRT1FairN+bRNkz0ijjhdyeTA1PrcR0dEJUaR4OmSEqbKqptT0B8ohY7ZKJwyTZaVpajhxa4P2TzDR0dHRDLIuMmwdVu5PwbnAziQ7mVMU6D+FJNBV60POJmy9+kBXZYyUrDTfxOZZ5hWnnTnHR0dkfc6ZT9qtBpKnpUkKCgoGxDEEciIflu146OjNqmWPom8Yx34wYlMzFpQGJlygFdVEqb0IPnHR0a4VuRk4E/DHYsxQnzpRTmDIAX4a1V52g6QhQBzoZV1AAAPxFwBT5vHR0c3URTbFXtRHX3ycigHL5TcEM4cAMk8nvwEKwimQQsVt3fE4ZmrbWvCOjo4mvJm1Qj6UxUFKZI1DXZy7c1fIcXiP21izuK5Sm3ENccjd9I6OhuNCaGVTACO8wezEPwDXcOA0TE9nVklYe5p1Hq8dHQUkyVyf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AutoShape 20" descr="data:image/jpeg;base64,/9j/4AAQSkZJRgABAQAAAQABAAD/2wCEAAkGBxQTEhQUExQVFhQXGCAYFxcYGBwYHBgYGRgYGBcZFxgaHCggGRonHRcYITIhJSosLi4uGB8zODMsNygtLisBCgoKDg0OGhAQGzckICQsLCwsLCw0LCwsLCw0LCwsNCwvLCwsLCwsLCwsLCwsLCwsLCwsLCwsLCwsLCwsLCwsLP/AABEIAMIBAwMBIgACEQEDEQH/xAAbAAABBQEBAAAAAAAAAAAAAAAFAAIDBAYBB//EAEAQAAECBAQEBAQEBAQGAwEAAAECEQADITEEEkFRBSJhcROBkaEGMrHwQsHR4RRScvEjYoKSFRYzorLCB8PSc//EABkBAAMBAQEAAAAAAAAAAAAAAAABAgMEBf/EADARAAICAgICAAIJAwUAAAAAAAABAhESIQMxQVEE8BMiQmFxgZGxwRSh4SMyM1Lx/9oADAMBAAIRAxEAPwDWtHWjrR1o9mzzBrQmhzQmhANaOtHWhNDsDkKHNCaEA1oUOaE0ADWhGHNCaABsNnTAkFSiAkVJOkSNGU+LjMXMly0OzZmH4i+mhNBeziM+XkcItouEcnRLifiIqWpMoAgWVvuekcwXGyhCvFzKWTygkW7jr9tADFzJkpJSuWknRZBDEvQNdTv6QLxBYgPW5e/TT9I8rk5uSMsrd/t+XR2R44tVR6BJ+IUGWZigRVmBc2fy84vYHiEuaAUG+mo7xiuCzUZwF8wbKQKEuwrVjproIJ4XjXgpIcTL0DAJ5iGpf1jbi+MpZTlrrr5/sZT4V1FAPiCV+LNVMJQ6tdnNv2e1Ikl8WZLZ1pYsAFkVPd+8N4zMVMLrW/RQZh/MMtwGAfpFHDyUVc5gRQAkG7ljWtveOKclnadfPk6EtG54Rx5CwlKyy7O7gsHqdD+cFZuKQlQSpQCjYHraPOZaUuWWtKRQBgTsCpjfp0i98Q4khSPxcozLB+YMLg2auzuaR28fxc8H06+flmEuGNo37QmjE8H46tMyWFE5VkJKVH5at5H9I3DR28POuRdUc8+PFjWhNDoTRsQNaE0OaE0FgNaE0OaE0FgNaE0OhNBYDWhQ6FBYHI60OaE0IY2E0OaE0ADWhGHGMhxDi5mKUhwPDdTilQWYmtoy5OXBFwhkajDYhMxOZJcfoWiZoCcGxASmqjzKYBXWprTrB1oqE8lYpRpjWhNDmhNFk0CuLcYTJISxUtQcJG1Q58xGTxnHJ4ISZigpV0s1DbK3ywX+M5cwZVIKlZ3SUpH4QAakaO5rvGMxOIzKCvlW93udSCQ4/vHm/FylbR18MVQawvG5yEgeKwJfm5if6SaAPBPFT5ngKCM6lTRmVMDAAMLEirp9BGInKKiKlRB8z2jScM4gqXKXLyiapTZUqPKDufQd2Fo5uDkaeMnpmnJDykDkzFpY/gBD5g71NVD8QqGLb+cfEsP4h8VJT8tWoAQk6dTWtq7RY4nnqVy0oKkgfypzJDOitUlhTcwPkzGISpgoVrS7/lCnlx67Q41II8NSEgqWcjFg4INg5ZtS4vppDOJSUJLo59SUtlDgKLvqxUe4MPlTUs6jc+jdtbwpWOQhkhKFJcHKQTmASXLvR9u8KE4NPL/I2n4KeIx4yoLuflSGskf3iRGISA+VNQ4ajakjrpFfis1C1lSR4YIACEhw9lAVezU77RBOxaVGiQPNh5k2u20Til0xhjAYIzFOpQDi+raBjqK+hiDD8QTLUVUUEqBNWKgQSQLuxANfeKuFmuQ5ypJ+UbA0Zha9TvE7SioFiKjmYLJYuaWNHpSHHkjF4r9RNN7NFwfBJxE9M1KQUJUSvNR3TykAEvXszGNq0YfgHFpOGlgJQpRUechJHLXKb7G0bTCzxMQlaXZQcOGPmI9X4ecWtd+Tj5Yu9kjQmjsdjosyGtChzRxoLA40Jo7CbpBYHIUdhNBYHIUdaFBYCaOtGT+HuOpKiZk4BFUpCqOEtVmYG9OkauVMCgFJIINiC4PYxlDkU+jSUHHs60Joc0KLskz3xUtaU5gpQSx+VqFqu/R4yvEEArypWFBJKiT1Avv2j0edLCklJsQ0ZLBcIAxakTQpRKczkAJLkJdPkTTQiMOXjs245USDFf8AUmVVlCHcZQ5AJYNej9svmb4NNUUsv5r23J19vWAXCpJz+AeYGq3qPlRvWjjoY1suWEhhaHxp9im/B1oq8RnqQh0IzqJAArqQHLWAFYttCIjYyPOPivj010SZqEpKSFqZ6lnYVoLh62gBjQJjBCACRUpN7BgH9hGkTw6XMxU0Tc3hywW8RZJIRdV6AsSAasx2gLwfi8pClpyZ0n5FEEEMxowKt9tLRwckXdyejpg9aRWCPCdNl6uLC9G9PWHYbFNzPXStWsGHr7RJxDATZ6wpKeaYCQDUgOzqt69DFEcMWFpSo5JjUCmFKmj/ADbi71GgjnlwW9GqnovTOLqmS/CZ0u9bpUaHKdKU8u8VcVgZiFJKxlzW/wA16j71ixg+GqnqnZTmUgZqUvRujHR9D5z4bh86etKK5fmDqsCUnNl3ZjY6Q1xy6q/QskgZjsXlISl2f22gpjuHqkh5tgWcf0pUW3qW/tFPjWEMqeZU1JYJZwWBoFOLvcD93EXOITyvDplipUrUsokk3L89GAFAGEJQirT7G29NdFRE1JJKQSySQGrmAASK0q5qY7PwqRlCSlWUBJd+YuXOVQdh2qKxQ4Zh1KVlBDh81bJALm+hbv6xKnFDOQpyXapa+vtpeM2pJV/6UPnrJIADW0oAwdmtpSJ0rSKF3a4PS/1jq8GRQHIosF5uvy5ctANGP5vFiZg5Yy5kkkXKVUFMoJBHnGUlGLxb2Oyzw/EpTlSEZjqHqaUqOvTeNP8AC0w4g+K6kFBykaTABQnRxUeQjH4PBLmTGCcyalw5BAsKV6VjdcDxUw5R4WUBkqLpFALpCaEAm/XeO74aPTfXjRhyv0H2hNFcY6XmKc4cEg7AgAkPZ2PsdjA5fHAJgSEOHFXAoSoZhU5hyg/6hHoOaOZRYZhQAxPxVKQKpWTqlqi9TVtLXrFSb8XjKpSUhyQEJvTVSjRr+o1eIlzwj2ylxSfg1TwoxE/44VmBQkBAJBCmqHoQrfpBPh/xjLmry+GsOeViFZqtajUqYlfEcbdWN8Ml4NI0JofCjczojywokhQWB45hJCyQgOTYUdLks7t9/TdfBsyWgKlZ3mOXSKgFLhRBBIjz6ROUEsFMr8XYuKVH33ixwtC0rSQ7AiqaZQ4UK2Bdq6ax5HFyYO0j0JwyVHsDdI5MmBIc0HWHJINQQQagguD2jzT4+4uTOMsK5UsGGup+pHlHo8nJhGzjhDJ0a+VxFUslcwp8BQdCit1FmYDQggk0/vYxE+XmlTiQCAoNqxSFF66ZffvHnGD4xNMnKArIpTOagGjgHUWo/wBIb/FqJAqXU2ZQv1fzJ9I55fE1qjWPEa2VPdWaUeeZNCR1SEIBZ6UOb/aY02MxKZMtzcBkgqAzGwDk+p0vGQ+H1TQUq8LOHdgAcrqKaEmhb8947xWRNxC1rKVoGUZEKKQQMtmdwSpqNdV92uWWNpbFKCumwp/zUEuJsopUC1FApOzK66RWwvxsjMfESEpu4JJAAcuGvpGbOGPiKQsqBPKlTJ0FOUkZzQWGp1ERYKQUsJqQUJzEgkvS46Gg82oWjF8vMmt/sXhCg78T/E+GKZ0sICiuSxWWB5g6UgXKhme4b6+cAlRsQBYBhR9Dq/5wzizGcvKXTmpV6dTqYI4cgS+cgu5AHKUkbkpNBozHqIU+WUtscYJdHOH4iYjOZZVLBDKD6JrzAjp51iTGYpMxAC1jOg8hIqoHmJJaoBsDvfYVKxKisqckm7nyIL32rDl4QlIUHJuQx3Nt2b7pCV/4HSNH8KTJpxCvCUfEKXvVbZc0sk3c5QCSwd49K4PJQnDIJyMU5lKa7C5fsBWPJOHzcpCStcsryFKw4qeQhw5ysol6VQKRpUccmDDKw8wBRAYKLqKnOZ3eoJBD2pG8eZca2Zyg5PRQ+MPDm4vNJDS0p5yXAUXOZgRTaBk5QzOTcsA2mvnbvvFjjuOlzJMpTLTMQshQPyqSQ/KNA413O8AZKy7kOH9e0cs3csrs1j1Rbzo8TlDJLtWvzUsAxoA3W0XJeEKRmzAEn0sSA2l/SA0hiq5Fg/VtfeL8ta0uASqgatCCLgGr6RE4ye0UvQUVijQk5mTl0oPrp6RF44Up1Hbrpf6UiGQLFbNauujgal+9YfmSki2ZjoGNbP8AfeMaV2UkGMBxnJnlpy1DEu25cEMxcn0hn/H5hTlQoyx8rSzlBqK3Jfzs9LwJmz3cOAW+YABm3Fz2pFcYgVYsGexFbC+7RrGUkqTdCwV2wrjeLLnVURUFyaJUbElrqLJ00iDDl1ZQ5U5epYOAOazJG/WKK8SSUjW5zl67l2o8RHG0JBvTvU1I3qWit3b7HSL2LU9QXF8oILaGgZoYZRLn5gKq26B9/wBOkUcMwqSA1gQDcGpBo0S4fiCtHF2IcCuVyW6pHR6xSXliv0GpuGEvw86XUoAjM6QEuQKO5ehtqNYeMOooOIsAsBJoHUBVgQ6hRoDY/FTFc0znoBmdyLEAV6a6RPheJTDm8NJ8NqINQDR2e9R7xeUaFTNnwb4xWpYSvKqjXykqYqoWZ6gVa0bgL/ttHmPBUyzLCyRKmIa4cFQYpUpJtVyANtLQRxMzxVrmOrKE51ZfnCyoBGYClOVi5s/SOnj5KXdmE4Jv0b6OxhsNNCkgnHFy91LBudHjsa/S/NkfRmGTPCUAHMHrcO/l5xew2KJCUpXcZanc6DyEAxLAOdbtcAVboa/dI0Hwpi5RURNllbWskkUo/wDawqI8tJZHY3o2fwRxJ0eAQGQCQrNRiaC/9VrZesDviLgSCrx5f+ISCAhJCmSmhIpWujfSs3xPOSSlEseHlXVRJbmBGbvUgqsz1tGdxCEylPnqnMlJudiSO5NOlTaOqfJjHGrRgo28kNRiDzpSHSqik0YMWNDrW7RWnqDqyHkzDKA9Gaor81/Uw7C4AmWrKXMvmULZUkX6tqHtYRSxUoVyuwGYVDMwvtq4jGtGi7NBwri8ySlpagK1KmpVTu4O328WMT8RInql5iPFFCsAhCUlyzE33I/WBXDZ8oTkIm80plZtwSHo1tfSGcUwsiZMaQWFSVKLJysGDVY3HnakXBtRpP8AImSVhDEy0kpmpIyswClAkKcsXFVDY6+0BMfjMhPMoqdyXpq7WiKdxFUxwSEoILHTanSg+kCMSkMoZnL8rak6lzSne8c8v9SW9DWkTzFA5piUjO7qo4Zqluu8RHGqzhSgC/0NCKaaRWlzcrsSxDF6aVt1iXDJzuMwTs9A3f71i0qAuysPLUhTgg0UFUs1svn7QYVxJEtCQh1lwCVKIYsCFJKCGJYC2hFr1cPgFrASSGyZknqgfLmYtRRpu2sRK4ZOQHMokfK5cgqUxDUcFj9uI1jmtol0wgcPKnFQCvCBlBIABKMwMxnpyqCglhYlRY6DZ8O+DMPlBxGIV4mUDLLKQA5AHzJJNSLAN7x5tOwqygZSrMCCzFgUuQKGocgvcEQ5fF5yZpmBZpRJOgBzC/UC8c3PlNqtUn+b8L8PdbN+NJLYf/8AkH4PGDHiS5hmSzTm+ZLFIcsapqA4FyARWuV8QhAtY00NSB3/AHjZJ+IZmJlmVNS/iS1pLfMc4HhKD65g4FLCMbiMNMbKEkKolSTyl+YsH/8A5m+0PhUsEp7fmvx/joU0k7XQzCpZJ32FwXYP01gkmUU2JFOZQu1stbPtow2gRhakEfb3iSfiTUPQG3Xb72hyTb0yVRamLBUKnKNySwB0p5RJJVYgGpoD+Z6N0ilh0FSSzdSWb6Xi4icEcqgC9NK2JKSKiwDwUuizmIYqA5SauoW8zaGYuQbgB7mugD63szwydjCpQSk5Rp/cCvl7aTonsWBdzUn9TUQtroNMqy8SzZgkg21buBrHZ1XZJCRR8qiBvWtYbPDrzpIJeoAe2tYsysUojmNDQDQWYNbW3WHvtAVJMpamyhyWqz+tGFaPBGZgDISSVAlKgksGFSBmzGjOQK9PKv8Ax5BGZid35ujmJcHxCXmCpyXl5uYAVI6VHvFKTeqJaOzEuhZCCGq9BaoILOAW3t6RMhExKU5gpAUHGlhWpDuxFOvrXmTkknwlkpBd2Y3+Vs3NygXtE+Oz8s0gkmuYrCgoGzhuU5SKaisPBOwy6HqClBLnWzbC77Xi7wqUTMSlKqqUDemVuZxTZ6taBsnimVTpAFGYsoM7mhSfto5h8fzGYlISEFwA5a7XJf3hJRSB2zQcVkITNWM4JBYk3dhmfKQLvQCFAhPEzM51TJrm/wDhoV7lnhRq8Xuvn9SfrIpyicpCw0uwo1QdLE12iWSouEgjYKI1bUClzEfB5jjKoPqHJYKe466O0WpOAnLUoCTMUAaFiQ2pej6Fusci23Gi02a7heHE3DkS1DxAcgUCAMwFas5e/dtoBcdxMpMxEqYKyqTCLqJINNDQC/WOCRPw0sTFHwimxUwqA5yg1UpwaNEHxDxNc9lzGWktlWlsrtYKSAVMcwY66b9drH7zNxakPwmME0+GW5ZZSC7Eiqzb5jQejdrHEuHAKypXlZ0kKD1SogU1BABGtBAfhcqqVlgEkltcx/K0E5qgSS/Ma1JvR6u3lGMuSlXkHaZV/hVuyVJJIA6gAVaOSeHqAAOXKmwNQXJe352i8rEpDil9Kv2F/OKkzGgX3IuA7CrMesQpzFbZDj8IkO5BP4ibg3JD6VgRMwyRUkt6Gt28vyg1jcQctmqEuzX+YE/rAeaplBiFdHeHG/IbKmMJoNOmp0JGlItcDQywVJoaBw9dq2/aOzpooVXG4emsNw0/KC27g6vZzFPrQwynEBJTmdqsAMrmge9XZvKDM3iUjDy5a1hU+ctKnSMgRlCykZgUv+H2ftU4PPl4hWDStAOVUwKFgcwSUqJN1Zkge3cofhzx/EllYARyS6uFEgLMtJ+YVKi1WfuD08UKVoiTKuBUjEqUZIKSJRUtxULBQQcwbMHNVGoBeMjgQBm8QZQhwQQzEUc9ekaLDEcPnrCJmY+AsTVAMZawxKU5gQSClLEjW0YVc5SuVSie5eu/WMuaOSrp+TXilizUfD/GJQn51gEPklg0yggBS1dWJA2r5ekfEHC5GKSnxEAlQzImSzzJDNzOLczAKfyMeJ4KVmUAxZ6sHPkI9FwWORJlzP8AHM3IC0tPyoLHmmLLlRAzUs5sGhJKKo0TvsyvFuELwq/DWQoXQtLZVizgvQvQh6ehNFJSVKPYt3JFtgSk9hGznyxi5ASiYlaxzJWBlHiWUkJJfmsxscpJOuUl8JWrUO7EWAqC5yuNDSprCtR2yHH0V0Tno4FGdvUnraIZhBIS7sKk+5EHJvwyQglC3UPwtSz031FoAJBDvdyOri8RCcZf7WN2h+JUElgGbRz696RxbhrVDggg7hojRNLptQv9iHYnEErKtTt60a0WkKyTCHMQA4JoSN3PqddImmyilOaoTm5SdSANqb06wOzd9z1+3i5hUTJgCUpKgT5PVnPncwOkFkWHmVDsal9g9yBpBXhcopTm1a1BTQubF+kcX8PzUJqAQRXJUi4puzA+cUJk0pUQHBBrpY7izbRnkpr6rGtdl7iM9K0kgELS2zEW7i+7esD5U06Od+uiaP1jmHTmSoqUR5XDxaw0xkUIzAexuend7Q0sVQdlQ3uAe9S/94tYeYEqYgFJcK1LPVj7P3jmDwyc2VS0F6gg0Naiz7ehhS8OM1C+pO28XYiTxFaOBoKQoIJKRQe5rWu0KM8peiqNthuD4bBKC1rckulJVlRoQwDk+ZaO434nmqQrw0pJ/mW5ADs4SD2Nd9Xr5zjuITpigrOqlzdQUK1F/qNOkEeEcSMsuuYVBgSCSNQDfv8ASIlld/2E+T0WsUkqClrUpcxQqs1PboOgpsIqYKYiW6eXI9AbXTooEKADnvteLePx6FpORGR31qOR09nNbatACXiTnS6UlsqQASARSprXU+e1IuUs+iLNFJ8JaUFwAKK5ciVG9xzPXUnrZ4Zi8EtSVZUJAa7joaGta3LQ2dMUuXnOVWVlNkZ0lLgjoQ+jOCGpHcFLISjOhaKfzFNiQAxL/YjBN+x1ssJwTjMU5SxtobbXt9mBWIBlqAWlmtUE2Z3sdYNzMQqZmy2sXFAzEu3YpA1+sE0BQUVuA+vKKAVSCXHqddSInjcovb0NpFaWhSkVZlJJuXcNQbVaBk7hy0JJDVuAXp1DdR6wRCCgky/lNddWFCztX3aLExJID5XAZwHarvS503jRcjT+4mjOzZZKSKvS+v7wpEsNlNFNy01+/pBPH4UBGZmPzVpoVFqu9/RooqnSWlqdSVj5gdWZlAk3vTpG8XktBQ7AllJIUQfw5SxBqzEau0aCThZhAKpi0kmuZZFSwe9TasCeGLlcygQT/KL1o7mhqbV7QQmT6EksAphVJIcOzEElm0oXHlU5zyxgVFLtgP4hXkWZepDqVfMDUMe4gbgcIC6lOB+Hr17RoJfBU4qeVLnS5YJsUqADCzgXJFaXJgnxHhIlTJEsKlLCwFBSVAiXlYkLCmILCzdI2UfZL+4A8I4SpQWtgUpIDOlJXuEFaSKa94Kccx0sSOVVVDKA6VKOa+ZQ+YADdnZm1l+JcaiUoy0guBQqSUsDUGtybv13BjGTJxmLsokmgAcknYC5JjOi7oOfDOMKV5AWz+vYdeukHOLTlyiFJYBfMRar1FBuCoVsobQOw3wRxCi/Ay7DPLzehUw7E6xDxKdPJH8RKWkIVlINs1CoBRcKURXWgGjREopoPBY4ZiVtnersNSro1bFvtoXG5RnSgshOcVIBbKFFyG1NqHrrEeGSlKcq3YMeVxqzktara2PSDnC8MlcxKlI5WLPWpFCz7V9YwwSlY16MAcNMektfkkn6COKkLT8yVJc6gj6x69Lw8rMDlb1Ao5r6QA+NsKkygUgcqgpv8uVQp5qHpHU9bDEw6pLB2IpQkMGve1YI8IxpRLWlyHO7DdrFnA6Q7DyzzJqxYBJJANdfLvFhXDCEf4RUf8tDRw7Gjbt/aMZtS0yaJ+H8SAIBJ/ygklLHRQB6vAvj+FyTXSlpa6pNnoCqj0qde2kPExWU5UsuWaPRvxEZSK/vEK888pQSxAKnIuSyfK3vEwhi7CgaUENt/cfrFvDyyUnKeZmZ6tq28GcUEollDBZSG3Dl6vf0h/CMOMpCkcwq7D29fWN5Y+xKwDLQxyliCxIao6DzidQCaIVqzbsL0Ag8vhTqJp6d710t+uq/4eEoUQg9TdqVv1rEZRvsqmD04DMH8RAfQhTj2hQbwWEKpaVBLAjcwoWv+wVL0BMP8OF3Jo7bas7f7TTR4M4LBJDZkhVS6SARUmxILDpq0WkJIQxZ9PqfqIamjvQgAv0Tf3VHJLkk9MKaIpeFZSUpAy5cuWlSLAgj+VTeUCuNcNQgeKs5UJJDBINzRg4oHIcwSw84FRYihqXejAn1J9QLxYnTXJALl2fcsCWFmBHvFKTi7YVoz0n4gkpuJiyAQCpjQ5SQQ9nGjRL/AMfllLELa/yhuoZzSKfHVsshVT1a1oClY0PkT9DHQoQe8f3Fv2aiTx+UlTpCkpaoyPzaK+7ue4ixHGpZVRa0jbISBRqdOkZszd6R3xRvFLjivs/uIN4jispQAM1VDR0K2A22eHTMdJKlFM5QBoHQuxd3yp7QAMwRzN5d4pRj1QGmn46QZbfxCcwDEeFNcg90MO7xDhOPhCChM9aSVA50S6gBJGUcwYEl/SM4sdXi2uRlQklufmtVmpV+oPnFxePSDG9mlX8SzFFOXGrYJLqXnQVKLsCEqIISDQlV9GDGFOJk5sypqF9ARalq9/QRmhEIVTr9/rFfStipGi4xxFPKmQhIYOVpWpSi+igaJOlKR1WNxhErLKUCQRLKUFKlJIyq5stQd7xmJaXpFzCz1SlOkkDY6h/2uOsLIYSxnCsRmR/EMkLLZioKajkOH5ugrvGg/wDijhBXi1zRzSpYKQprqVonYs7kaN/NFbiHF538IJedJSAEoloAILqcZixKlOCogMH3i38DfFycPKEpQCUupWYOakk1ArsNbQnJeBrs9R4ziky5ZNkhnvuz+Uef8W4vh5uGVNnOHmoSllsoTMiypYSAXTlyAkhnJsYL8bw8zHYY+HPSFqGZgCUqS4pmBKkpcfNlajbxi8bw/AiUuSr+JkYqXyqKzmlrmB7pSFsDoeUMX7obKCeJSAljNJoAHlEs1NdL0ghhuPyAXKlEsR/02DENZ2jFLSxbSLCZgyjpCcY+v3EpM3aPiuUC7rPkev6xHN+IZC0DMV582Z8tGajep9oxQmCHCYIH+A8n7NMrHYcqKitddMhat9Is4j4gw8v5CZlNEEXqRzkbRkFK8o4gjrEuKfaFZoZXG5T5hKXUu6qOdSG9IJ8LxMqYqksu1XIszGvaMtJWkpKFKLVKOim9szAemzwd+FEq8QjK7JdxsWILaior7QuTUW1Q762ab+FQVA5E1Bd6/wAvS2nlEsqRRx8p/QfpE3hqdO+vZi3n+kcAsK6DtQufvaPOfJezRUkNmKuAwcV2/a8V5shRzDe46MLepi4lBIv9lrw/IWL+1+vpWIzSYWC5PD1BI5j7a13hQTEg6ENo5EKD6RlWipJSKvoCa9z+0U8ViAFKBH4UuHZ3JV9A3SsWJYdQADE1oH3pXRh7gxQ4gVeJNq6siQC7tzF67Uq126xtBfWII8CEJJJFa0trzeh/OJ5KRmKnJAVUAM5oN62pa8MwyAwUsAG5WKAV1BuKPoIikSTMClZiJajQVSpYoXOoQS5ADE1qBGutsXQF49ITMnAS3Us3Y/KxZrMa3a2sSf8AJlv8erO2T837xo0yRQpCAwYMwYWZOwoKdInlSzQUq9X36j7rA+eSSSFSs8/xnB5sssxUmrKSxTR3elDQljEI4XNyeJkUEuzkAV0pdurNHogQQTVulzUB9e0dyJylJDvUuL3f6/WH/Uv0TSPPcDwmbNfJoH2vYDrDEYBRzAggpOUgpZjs79I3WAkpCWAypUXSwah+WmhAAeJJxzsgpzAivvr0/KG/iZXpBRhJPCFFaRoTVtBqfSGcQnGYt2oAwHRyfzbyEbaTg5aUEgkFQIFiWcZmoGuPQ+dY8IQ5ZRINzQ08u+savmxW/KLaWNL5+d/qYpI+2iGYmvff7Eaz/llK6pWpPkG9oHcU4GqWlSwSUoorMADdqMSGq0UuWLdEUA1JYlraa0ekJjfSLGBwK5p5ElfkWGgrbUFoK4XgE4u8tm2KRobsd4pzS7YVYGdVCk2qCCQXIDs0clAp1AjUH4SnrGXNKYGj/ML0UpKaA/Uxnsdw8yjlWwX/AC3obKcUrsWMJTT0golw2PKS4UUn+ZBI9xWCRxKpykhWaYWAcVWw23LPf1ED8PhknlK0yyoPmUoMxADEpLOXNyGYgiDPB8IJOJQnOmYkJCiaMX/1MR9tCuuhrZnp6Qlag5ICiHIYkAkORpa0MCekbJfADMmzFzEkjOtkgvdRIKiLm1qV1iadwOUxaWNf5qULG8TLnigxMKR17ekW5/D1IQlZbKv5VAljSoqHcW22eNuPh/DqAeUxIFir9aRax/A0TkIlklKEmmRhTKzB0kC9ukQ/ildIFGzzUqpYv3jqe0b+X8HyAaqmG/4hp2SIlR8K4bMHSpqvzG/Ll6/zesH9TFhgzz5K20B7h42Pw+hZkInLoUKKQE0zStXQKEpJcNVhq9SyPhvCP/0nH9Szp/V9tBKRJSE5UpAQkUDEFgGYeVIT+LpNLp9jwXkjOISE5noGIbUG3dwBFDGYgqlTNHSqulRTz/SLglhKXSPIu4Bux9wD2szdnSEzE1SlSfwsXBJe3R6+Uciiqy8FyxvRWXiCyWIU4oARQMm/9vpEuHWsizUo412IuNIlTLyAJyMQK7k1t90hBa8xprUjRy/5wtC0Sid0fq0KGlD6etekKKSh6KyiPlYIg3Harjo0VMRJSFqYgrKQcoYAAE8y1fhSc17l6AxPxQz6/wAOtMsgMQtJdRskpIdqDUajy5h+CLUoS5nh+B8ygnMFLUWKUzAokqFyXU5o71EWo+2TaRFJwUuakEqzIe4DJXtl/wAlH/zdRe0vBpHS7vShYU2gyjAhrFu/pbTtCXgQQQodbnVhfa8RK2ICJwSWcEs+o8iD97R3+ACg7kVev5wZGAABGjhv1ZoeMEC7GpB9abntEVIKAqsAAWfX+/0aGnhyTUkgEZS2xexG7m3eDacELWufd46OHJAr5a0o4b71hrJBSAJwqQALm/mLH2HpEwwKClNwQW/sNiC0E8RhkJZ1JCi+RKiwLCz6Cw8zFTgU1M8KKKLl5UzAKhExgVJB1Y6iNIcU2sn0g1dFRWESwHmfMM3XaI5eCQC5etqbM3rXzHWDszh2UEqITRuZks5pU0fTyhq8AB+JIe1QK+cZyU5OyrBIwqTuKW7O/u0DuMcCGIEtGcpSlWZQA+cbGoIsYPKmyqtNlkhQSQFJNXFGe/7RFMxmGGYmdLo7stJ8gH7QL6RbQmUUcPlJLABIGgDAAFqDSw9I6JKQxFTcnyJD+le8W04/DEOJ0sDNcqFSW6009O8dPEsMkVny6sakUBZtXFCKd9oMZiIVAaczsw3Iu+2/lA5fw1hlqUpUsqWrmUSVXfQFVO0F8ZxjCS6KmJBaly9SRRIO4iGRx3CrDeKQTQBSSD6szfSGo8i6CgXJ4Th8OlakyzlLZqlWooxJo6vNu0QfD/DVolKZMlCJiieUZlhJJJRmaoFRcs1jGgxmIkqQUGqVAi1B0P7RX4diZKUFKjlYgkBIHMU89EACqgoggWNdSdYt4Pe/4DomYU0rZmp00p+fSEqWDVgFPszfdYlSJMyviKq9w3eragW6w9M+UeXxKvVga2/RvSMMWOirLdgL67Go08wIcpDFhXqdi/vSHTsbh5d5rAWOgHRrj9YrnjWFcZZylEkBkypmp3UkDTfeKXFN7QqJUhIKnqwp1qHfa9u0dVM2Gmn3vFyXkqkqar2L7kW2+vaOvLqcyW1JfTYNSJwfQUVVzSzACp112hIT8zDUfTQ7iLoUgtzCm4OzVBAjqJqXooWZqgWIJfq/tCx3tgUmWSKd/Y7bRVm4bIoqDhNSUNQkgnMNQWDU23rBYTkEitR7F6N6RYSEXzBrO41fXasaQ0xNNgrxwoAgPs1tnA07XhqVM99+tQKNp+4MD+PYpWFUjwQlipJOqWc5uS4OZrFmLaV0ZVLLEkGj0cXFaNSofpDlwUsr7B96KEpLDU60oK1GsKC6RL/mQPX8hChfR/eGysJu++9R394qY0KX8sxSeoCXe+oLQ+aOgNXLWAYs/SsRgsoDZ60rYd7xjbRpQ0S1JqcQt3Yhks5LaJ3N2pSHCUpw0xJFiFAu1qEEEe/0h6w7i58vIi76+0QoOa1d9Wvp3EDn94tFsTg1FCmxL2IN4iUc1HIOwN3d3v0ERpCSQW1LNs59v0MWCjNQfXV9W84Vt+R0VZgSzOo21N9jpEX8ODzFazShzKqHtS7xeVLrzD6dT5ftDTIOoPrpSvpCWQAWbwnMpJKyUgk1USS9qm1xvaHcK4aZapjBCUKYjKliCBlsA1RV4LYiSz05gz9gx++4h4OUgEa7jQkbPrGqnNav7gxKuJQ/4ioKukoCtGrmBawHl5xQXwKUSVVszBkigYUSGg0pJFLOQ2werne/0iNaQSzV2+7Wibl7CgPh/h/DpWVZGcVFWYM7bAtEsrgMhFpYqGrXua7vpBGXKrqQKVPRz/3Fo6qXYA3+lzWBzlXYUUZ/BpUwMtObN0+Ubgjv7wlcIlCnhAi9Bfqd4JqksSHJJpdqO4bY0+6w5Euqgp6k6s1TU+dYVt6sQIlcMlJBaWlP+gU3ba9+ph/8GnYFQ3H62goqTSpqHpU3s3WuhivLlsp9QXP33aE212FFSXgk6JfU7PX9YkTL1AbsdqflFuXoXpc9LXpqTHJabkDp0IcFzs4+ggv0PZX8EG9/xPUG1/aIpsoVLU+j1YxOmQSSQak22o7Ho8dUiha7m5o1RU7uAPWM8pWLZBMkhmy9hTW/1iJMoAsB2Ldn+v1iXE4oj5jrtdrsPMw2TOrSwB17CgvZorO/AWSoDJqa5u16fSGrSpzf7rHM4OUuwcP+u+los4eYMzCrVqH+6/QQZJgRCVa42Njf2jv8GczhvM9vzEPmFOV3JfozXOvlD5KWFHBe7/dL+8VSHRCMEwdiGctS+n1MOVIJTQF6O3d6ejQ8lqmg6PUVP6wpq2d876MLDo+t4eKChi5R0f8AOg6QsNLrWn7vDFTSAHep16J+t/URIlWalvcCjn76RGWwociRT8PnCjiFFvmbpCh5r0FCmKJcWBB1tZ/1v0aOKlErNlCwJ0o9Sdae0W50wZbjpSoNPWIFzvlAFi1ab5ga3cP2eKbTHY/DyiEsRX92Hm1dofLkgHmZL67CjaQpeIrQhr00cPQV0IpHVuo1IIoly+jV/qdPvD+qGhyxUBizV+prYdh1hsiY9KB610qdh200hmdKWU9zQU6gv5sbxFLoa3znqQGcAeYJgUkFotzUAEh761122pDZckFiTpby+t/SIUEqZiWzEBVqAEn6epEKSsuHGW411fS5H6Q7QHVTanp3ALOC/oPWOy0pKCp3ZQBcbkWbdxEU9fIopd2OjOTVj6xDLPMtANKEmjB0pAvfQ0guxlubLzVzHY66Emp+6QsOVCSCaq/E9LM36bRHipPKtJDZk6bOLbOx7N6zKQRlysQ4Ff5gaD0q/UQa7Cx38PpTQOnq9967bRDISSo6Bj6AN+p9OjTylqI/yrs1y+/QPpsdLyYFZJPLQWJZ6uLjzr1hpJlJEZku73uXYOWc+1Y4hRSKpY6AmjV7vURIJzqL8rBg2l3v5w7M6nGt6MzAtT/WmvSHil0PRWnKUCxaooOtNvMQxEtR0AGmW4qL3rD5zOQWpQFrCrVHma/tHZJBDpqwJcltWFepAiHFENIiVJL65dwWdvm7a1pDpS76G9OiSC79NIkJejsxe/uYQl5hlIDkB+1CLesJRXgEjgnMGy11IF62fegivJWFKIYtV6Dl/E3cuIu4ZRdQYXYke3Y/pHf4hh8tD+mpOukNqLBxRR4jhsyQ99Nw9tqftAxWGmF8oDPlYbgAX6kK9qwbQtKjVlCzhugIvfcROAkJATQbjsw6loWKYsQKiQoVVRQoyqUFRpXX7tPhJJCiq6vozNWCM5OYnNqL9qkuRW9orLlkJs51ZhetAelu0ThQsTmQEmoZyz96BrR1gWsGDDXb7f7KUlxchy4OpAIApcPcvZusNnBAKjqd3YE0t6e8VvyOiQZQLMXcHTfV2v7REokAEkgO1qEsb92d4cJyTR6/zEUIs8dSUs5NiDe4Y0A8vpAGiMozd7+5IG511jqZLNt52G7dB96yLJLsxfUWb8P9ob4KhqbOdb9oTTfgGOXLQCxAJ1LftCiQpmHR+rD9YUPYWUFff+6Gz7TjqAtv97fSFCjD7S/F/szNnZH/AFCNMxHuYsYi57j/AMj+g9IUKNH0W+iNfzDufZmipIPIrsr84UKOf7T/AB/gXkIyT/hH+hX1H6mH8Rp/t/8AYQoUdf2RxIgo+HiO4+qYH4A1V2H1P6D0jkKEukP0EcxIUSS9vLbtEkiuHY2r7qLx2FB4H4J5p/xEDTMaf7YuYdI8FNB8zeTJp2jkKNOPtjj2VUj/AAh1If8A7YRNf9Svp+whQoopkOBqJj7fnHcEkBSAAGIqNDRNxrChRPgl9DOHVmTHryj6Kjs0/L/p+iY7CiIf8a/MceifEoHh2FjEGH/+wj/tJhQofkXk5JSAosNU/VQ+gHpEs75D/VHYUU+h+CCcaj+r/wDUWFCvmr/2/SFCiDNnMQOVPl7IBEVlCo7j/wBYUKFIGRzkhyGpmP1hYigpufzhQonyxESTU9v/AGV+kWsMbeX/AIwoUOHYIrzb+n0EKFCgIP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4" name="AutoShape 22" descr="data:image/jpeg;base64,/9j/4AAQSkZJRgABAQAAAQABAAD/2wCEAAkGBxQTEhQUExQVFhQXGCAYFxcYGBwYHBgYGRgYGBcZFxgaHCggGRonHRcYITIhJSosLi4uGB8zODMsNygtLisBCgoKDg0OGhAQGzckICQsLCwsLCw0LCwsLCw0LCwsNCwvLCwsLCwsLCwsLCwsLCwsLCwsLCwsLCwsLCwsLCwsLP/AABEIAMIBAwMBIgACEQEDEQH/xAAbAAABBQEBAAAAAAAAAAAAAAAFAAIDBAYBB//EAEAQAAECBAQEBAQEBAQGAwEAAAECEQADITEEEkFRBSJhcROBkaEGMrHwQsHR4RRScvEjYoKSFRYzorLCB8PSc//EABkBAAMBAQEAAAAAAAAAAAAAAAABAgMEBf/EADARAAICAgICAAIJAwUAAAAAAAABAhESIQMxQVEE8BMiQmFxgZGxwRSh4SMyM1Lx/9oADAMBAAIRAxEAPwDWtHWjrR1o9mzzBrQmhzQmhANaOtHWhNDsDkKHNCaEA1oUOaE0ADWhGHNCaABsNnTAkFSiAkVJOkSNGU+LjMXMly0OzZmH4i+mhNBeziM+XkcItouEcnRLifiIqWpMoAgWVvuekcwXGyhCvFzKWTygkW7jr9tADFzJkpJSuWknRZBDEvQNdTv6QLxBYgPW5e/TT9I8rk5uSMsrd/t+XR2R44tVR6BJ+IUGWZigRVmBc2fy84vYHiEuaAUG+mo7xiuCzUZwF8wbKQKEuwrVjproIJ4XjXgpIcTL0DAJ5iGpf1jbi+MpZTlrrr5/sZT4V1FAPiCV+LNVMJQ6tdnNv2e1Ikl8WZLZ1pYsAFkVPd+8N4zMVMLrW/RQZh/MMtwGAfpFHDyUVc5gRQAkG7ljWtveOKclnadfPk6EtG54Rx5CwlKyy7O7gsHqdD+cFZuKQlQSpQCjYHraPOZaUuWWtKRQBgTsCpjfp0i98Q4khSPxcozLB+YMLg2auzuaR28fxc8H06+flmEuGNo37QmjE8H46tMyWFE5VkJKVH5at5H9I3DR28POuRdUc8+PFjWhNDoTRsQNaE0OaE0FgNaE0OaE0FgNaE0OhNBYDWhQ6FBYHI60OaE0IY2E0OaE0ADWhGHGMhxDi5mKUhwPDdTilQWYmtoy5OXBFwhkajDYhMxOZJcfoWiZoCcGxASmqjzKYBXWprTrB1oqE8lYpRpjWhNDmhNFk0CuLcYTJISxUtQcJG1Q58xGTxnHJ4ISZigpV0s1DbK3ywX+M5cwZVIKlZ3SUpH4QAakaO5rvGMxOIzKCvlW93udSCQ4/vHm/FylbR18MVQawvG5yEgeKwJfm5if6SaAPBPFT5ngKCM6lTRmVMDAAMLEirp9BGInKKiKlRB8z2jScM4gqXKXLyiapTZUqPKDufQd2Fo5uDkaeMnpmnJDykDkzFpY/gBD5g71NVD8QqGLb+cfEsP4h8VJT8tWoAQk6dTWtq7RY4nnqVy0oKkgfypzJDOitUlhTcwPkzGISpgoVrS7/lCnlx67Q41II8NSEgqWcjFg4INg5ZtS4vppDOJSUJLo59SUtlDgKLvqxUe4MPlTUs6jc+jdtbwpWOQhkhKFJcHKQTmASXLvR9u8KE4NPL/I2n4KeIx4yoLuflSGskf3iRGISA+VNQ4ajakjrpFfis1C1lSR4YIACEhw9lAVezU77RBOxaVGiQPNh5k2u20Til0xhjAYIzFOpQDi+raBjqK+hiDD8QTLUVUUEqBNWKgQSQLuxANfeKuFmuQ5ypJ+UbA0Zha9TvE7SioFiKjmYLJYuaWNHpSHHkjF4r9RNN7NFwfBJxE9M1KQUJUSvNR3TykAEvXszGNq0YfgHFpOGlgJQpRUechJHLXKb7G0bTCzxMQlaXZQcOGPmI9X4ecWtd+Tj5Yu9kjQmjsdjosyGtChzRxoLA40Jo7CbpBYHIUdhNBYHIUdaFBYCaOtGT+HuOpKiZk4BFUpCqOEtVmYG9OkauVMCgFJIINiC4PYxlDkU+jSUHHs60Joc0KLskz3xUtaU5gpQSx+VqFqu/R4yvEEArypWFBJKiT1Avv2j0edLCklJsQ0ZLBcIAxakTQpRKczkAJLkJdPkTTQiMOXjs245USDFf8AUmVVlCHcZQ5AJYNej9svmb4NNUUsv5r23J19vWAXCpJz+AeYGq3qPlRvWjjoY1suWEhhaHxp9im/B1oq8RnqQh0IzqJAArqQHLWAFYttCIjYyPOPivj010SZqEpKSFqZ6lnYVoLh62gBjQJjBCACRUpN7BgH9hGkTw6XMxU0Tc3hywW8RZJIRdV6AsSAasx2gLwfi8pClpyZ0n5FEEEMxowKt9tLRwckXdyejpg9aRWCPCdNl6uLC9G9PWHYbFNzPXStWsGHr7RJxDATZ6wpKeaYCQDUgOzqt69DFEcMWFpSo5JjUCmFKmj/ADbi71GgjnlwW9GqnovTOLqmS/CZ0u9bpUaHKdKU8u8VcVgZiFJKxlzW/wA16j71ixg+GqnqnZTmUgZqUvRujHR9D5z4bh86etKK5fmDqsCUnNl3ZjY6Q1xy6q/QskgZjsXlISl2f22gpjuHqkh5tgWcf0pUW3qW/tFPjWEMqeZU1JYJZwWBoFOLvcD93EXOITyvDplipUrUsokk3L89GAFAGEJQirT7G29NdFRE1JJKQSySQGrmAASK0q5qY7PwqRlCSlWUBJd+YuXOVQdh2qKxQ4Zh1KVlBDh81bJALm+hbv6xKnFDOQpyXapa+vtpeM2pJV/6UPnrJIADW0oAwdmtpSJ0rSKF3a4PS/1jq8GRQHIosF5uvy5ctANGP5vFiZg5Yy5kkkXKVUFMoJBHnGUlGLxb2Oyzw/EpTlSEZjqHqaUqOvTeNP8AC0w4g+K6kFBykaTABQnRxUeQjH4PBLmTGCcyalw5BAsKV6VjdcDxUw5R4WUBkqLpFALpCaEAm/XeO74aPTfXjRhyv0H2hNFcY6XmKc4cEg7AgAkPZ2PsdjA5fHAJgSEOHFXAoSoZhU5hyg/6hHoOaOZRYZhQAxPxVKQKpWTqlqi9TVtLXrFSb8XjKpSUhyQEJvTVSjRr+o1eIlzwj2ylxSfg1TwoxE/44VmBQkBAJBCmqHoQrfpBPh/xjLmry+GsOeViFZqtajUqYlfEcbdWN8Ml4NI0JofCjczojywokhQWB45hJCyQgOTYUdLks7t9/TdfBsyWgKlZ3mOXSKgFLhRBBIjz6ROUEsFMr8XYuKVH33ixwtC0rSQ7AiqaZQ4UK2Bdq6ax5HFyYO0j0JwyVHsDdI5MmBIc0HWHJINQQQagguD2jzT4+4uTOMsK5UsGGup+pHlHo8nJhGzjhDJ0a+VxFUslcwp8BQdCit1FmYDQggk0/vYxE+XmlTiQCAoNqxSFF66ZffvHnGD4xNMnKArIpTOagGjgHUWo/wBIb/FqJAqXU2ZQv1fzJ9I55fE1qjWPEa2VPdWaUeeZNCR1SEIBZ6UOb/aY02MxKZMtzcBkgqAzGwDk+p0vGQ+H1TQUq8LOHdgAcrqKaEmhb8947xWRNxC1rKVoGUZEKKQQMtmdwSpqNdV92uWWNpbFKCumwp/zUEuJsopUC1FApOzK66RWwvxsjMfESEpu4JJAAcuGvpGbOGPiKQsqBPKlTJ0FOUkZzQWGp1ERYKQUsJqQUJzEgkvS46Gg82oWjF8vMmt/sXhCg78T/E+GKZ0sICiuSxWWB5g6UgXKhme4b6+cAlRsQBYBhR9Dq/5wzizGcvKXTmpV6dTqYI4cgS+cgu5AHKUkbkpNBozHqIU+WUtscYJdHOH4iYjOZZVLBDKD6JrzAjp51iTGYpMxAC1jOg8hIqoHmJJaoBsDvfYVKxKisqckm7nyIL32rDl4QlIUHJuQx3Nt2b7pCV/4HSNH8KTJpxCvCUfEKXvVbZc0sk3c5QCSwd49K4PJQnDIJyMU5lKa7C5fsBWPJOHzcpCStcsryFKw4qeQhw5ysol6VQKRpUccmDDKw8wBRAYKLqKnOZ3eoJBD2pG8eZca2Zyg5PRQ+MPDm4vNJDS0p5yXAUXOZgRTaBk5QzOTcsA2mvnbvvFjjuOlzJMpTLTMQshQPyqSQ/KNA413O8AZKy7kOH9e0cs3csrs1j1Rbzo8TlDJLtWvzUsAxoA3W0XJeEKRmzAEn0sSA2l/SA0hiq5Fg/VtfeL8ta0uASqgatCCLgGr6RE4ye0UvQUVijQk5mTl0oPrp6RF44Up1Hbrpf6UiGQLFbNauujgal+9YfmSki2ZjoGNbP8AfeMaV2UkGMBxnJnlpy1DEu25cEMxcn0hn/H5hTlQoyx8rSzlBqK3Jfzs9LwJmz3cOAW+YABm3Fz2pFcYgVYsGexFbC+7RrGUkqTdCwV2wrjeLLnVURUFyaJUbElrqLJ00iDDl1ZQ5U5epYOAOazJG/WKK8SSUjW5zl67l2o8RHG0JBvTvU1I3qWit3b7HSL2LU9QXF8oILaGgZoYZRLn5gKq26B9/wBOkUcMwqSA1gQDcGpBo0S4fiCtHF2IcCuVyW6pHR6xSXliv0GpuGEvw86XUoAjM6QEuQKO5ehtqNYeMOooOIsAsBJoHUBVgQ6hRoDY/FTFc0znoBmdyLEAV6a6RPheJTDm8NJ8NqINQDR2e9R7xeUaFTNnwb4xWpYSvKqjXykqYqoWZ6gVa0bgL/ttHmPBUyzLCyRKmIa4cFQYpUpJtVyANtLQRxMzxVrmOrKE51ZfnCyoBGYClOVi5s/SOnj5KXdmE4Jv0b6OxhsNNCkgnHFy91LBudHjsa/S/NkfRmGTPCUAHMHrcO/l5xew2KJCUpXcZanc6DyEAxLAOdbtcAVboa/dI0Hwpi5RURNllbWskkUo/wDawqI8tJZHY3o2fwRxJ0eAQGQCQrNRiaC/9VrZesDviLgSCrx5f+ISCAhJCmSmhIpWujfSs3xPOSSlEseHlXVRJbmBGbvUgqsz1tGdxCEylPnqnMlJudiSO5NOlTaOqfJjHGrRgo28kNRiDzpSHSqik0YMWNDrW7RWnqDqyHkzDKA9Gaor81/Uw7C4AmWrKXMvmULZUkX6tqHtYRSxUoVyuwGYVDMwvtq4jGtGi7NBwri8ySlpagK1KmpVTu4O328WMT8RInql5iPFFCsAhCUlyzE33I/WBXDZ8oTkIm80plZtwSHo1tfSGcUwsiZMaQWFSVKLJysGDVY3HnakXBtRpP8AImSVhDEy0kpmpIyswClAkKcsXFVDY6+0BMfjMhPMoqdyXpq7WiKdxFUxwSEoILHTanSg+kCMSkMoZnL8rak6lzSne8c8v9SW9DWkTzFA5piUjO7qo4Zqluu8RHGqzhSgC/0NCKaaRWlzcrsSxDF6aVt1iXDJzuMwTs9A3f71i0qAuysPLUhTgg0UFUs1svn7QYVxJEtCQh1lwCVKIYsCFJKCGJYC2hFr1cPgFrASSGyZknqgfLmYtRRpu2sRK4ZOQHMokfK5cgqUxDUcFj9uI1jmtol0wgcPKnFQCvCBlBIABKMwMxnpyqCglhYlRY6DZ8O+DMPlBxGIV4mUDLLKQA5AHzJJNSLAN7x5tOwqygZSrMCCzFgUuQKGocgvcEQ5fF5yZpmBZpRJOgBzC/UC8c3PlNqtUn+b8L8PdbN+NJLYf/8AkH4PGDHiS5hmSzTm+ZLFIcsapqA4FyARWuV8QhAtY00NSB3/AHjZJ+IZmJlmVNS/iS1pLfMc4HhKD65g4FLCMbiMNMbKEkKolSTyl+YsH/8A5m+0PhUsEp7fmvx/joU0k7XQzCpZJ32FwXYP01gkmUU2JFOZQu1stbPtow2gRhakEfb3iSfiTUPQG3Xb72hyTb0yVRamLBUKnKNySwB0p5RJJVYgGpoD+Z6N0ilh0FSSzdSWb6Xi4icEcqgC9NK2JKSKiwDwUuizmIYqA5SauoW8zaGYuQbgB7mugD63szwydjCpQSk5Rp/cCvl7aTonsWBdzUn9TUQtroNMqy8SzZgkg21buBrHZ1XZJCRR8qiBvWtYbPDrzpIJeoAe2tYsysUojmNDQDQWYNbW3WHvtAVJMpamyhyWqz+tGFaPBGZgDISSVAlKgksGFSBmzGjOQK9PKv8Ax5BGZid35ujmJcHxCXmCpyXl5uYAVI6VHvFKTeqJaOzEuhZCCGq9BaoILOAW3t6RMhExKU5gpAUHGlhWpDuxFOvrXmTkknwlkpBd2Y3+Vs3NygXtE+Oz8s0gkmuYrCgoGzhuU5SKaisPBOwy6HqClBLnWzbC77Xi7wqUTMSlKqqUDemVuZxTZ6taBsnimVTpAFGYsoM7mhSfto5h8fzGYlISEFwA5a7XJf3hJRSB2zQcVkITNWM4JBYk3dhmfKQLvQCFAhPEzM51TJrm/wDhoV7lnhRq8Xuvn9SfrIpyicpCw0uwo1QdLE12iWSouEgjYKI1bUClzEfB5jjKoPqHJYKe466O0WpOAnLUoCTMUAaFiQ2pej6Fusci23Gi02a7heHE3DkS1DxAcgUCAMwFas5e/dtoBcdxMpMxEqYKyqTCLqJINNDQC/WOCRPw0sTFHwimxUwqA5yg1UpwaNEHxDxNc9lzGWktlWlsrtYKSAVMcwY66b9drH7zNxakPwmME0+GW5ZZSC7Eiqzb5jQejdrHEuHAKypXlZ0kKD1SogU1BABGtBAfhcqqVlgEkltcx/K0E5qgSS/Ma1JvR6u3lGMuSlXkHaZV/hVuyVJJIA6gAVaOSeHqAAOXKmwNQXJe352i8rEpDil9Kv2F/OKkzGgX3IuA7CrMesQpzFbZDj8IkO5BP4ibg3JD6VgRMwyRUkt6Gt28vyg1jcQctmqEuzX+YE/rAeaplBiFdHeHG/IbKmMJoNOmp0JGlItcDQywVJoaBw9dq2/aOzpooVXG4emsNw0/KC27g6vZzFPrQwynEBJTmdqsAMrmge9XZvKDM3iUjDy5a1hU+ctKnSMgRlCykZgUv+H2ftU4PPl4hWDStAOVUwKFgcwSUqJN1Zkge3cofhzx/EllYARyS6uFEgLMtJ+YVKi1WfuD08UKVoiTKuBUjEqUZIKSJRUtxULBQQcwbMHNVGoBeMjgQBm8QZQhwQQzEUc9ekaLDEcPnrCJmY+AsTVAMZawxKU5gQSClLEjW0YVc5SuVSie5eu/WMuaOSrp+TXilizUfD/GJQn51gEPklg0yggBS1dWJA2r5ekfEHC5GKSnxEAlQzImSzzJDNzOLczAKfyMeJ4KVmUAxZ6sHPkI9FwWORJlzP8AHM3IC0tPyoLHmmLLlRAzUs5sGhJKKo0TvsyvFuELwq/DWQoXQtLZVizgvQvQh6ehNFJSVKPYt3JFtgSk9hGznyxi5ASiYlaxzJWBlHiWUkJJfmsxscpJOuUl8JWrUO7EWAqC5yuNDSprCtR2yHH0V0Tno4FGdvUnraIZhBIS7sKk+5EHJvwyQglC3UPwtSz031FoAJBDvdyOri8RCcZf7WN2h+JUElgGbRz696RxbhrVDggg7hojRNLptQv9iHYnEErKtTt60a0WkKyTCHMQA4JoSN3PqddImmyilOaoTm5SdSANqb06wOzd9z1+3i5hUTJgCUpKgT5PVnPncwOkFkWHmVDsal9g9yBpBXhcopTm1a1BTQubF+kcX8PzUJqAQRXJUi4puzA+cUJk0pUQHBBrpY7izbRnkpr6rGtdl7iM9K0kgELS2zEW7i+7esD5U06Od+uiaP1jmHTmSoqUR5XDxaw0xkUIzAexuend7Q0sVQdlQ3uAe9S/94tYeYEqYgFJcK1LPVj7P3jmDwyc2VS0F6gg0Naiz7ehhS8OM1C+pO28XYiTxFaOBoKQoIJKRQe5rWu0KM8peiqNthuD4bBKC1rckulJVlRoQwDk+ZaO434nmqQrw0pJ/mW5ADs4SD2Nd9Xr5zjuITpigrOqlzdQUK1F/qNOkEeEcSMsuuYVBgSCSNQDfv8ASIlld/2E+T0WsUkqClrUpcxQqs1PboOgpsIqYKYiW6eXI9AbXTooEKADnvteLePx6FpORGR31qOR09nNbatACXiTnS6UlsqQASARSprXU+e1IuUs+iLNFJ8JaUFwAKK5ciVG9xzPXUnrZ4Zi8EtSVZUJAa7joaGta3LQ2dMUuXnOVWVlNkZ0lLgjoQ+jOCGpHcFLISjOhaKfzFNiQAxL/YjBN+x1ssJwTjMU5SxtobbXt9mBWIBlqAWlmtUE2Z3sdYNzMQqZmy2sXFAzEu3YpA1+sE0BQUVuA+vKKAVSCXHqddSInjcovb0NpFaWhSkVZlJJuXcNQbVaBk7hy0JJDVuAXp1DdR6wRCCgky/lNddWFCztX3aLExJID5XAZwHarvS503jRcjT+4mjOzZZKSKvS+v7wpEsNlNFNy01+/pBPH4UBGZmPzVpoVFqu9/RooqnSWlqdSVj5gdWZlAk3vTpG8XktBQ7AllJIUQfw5SxBqzEau0aCThZhAKpi0kmuZZFSwe9TasCeGLlcygQT/KL1o7mhqbV7QQmT6EksAphVJIcOzEElm0oXHlU5zyxgVFLtgP4hXkWZepDqVfMDUMe4gbgcIC6lOB+Hr17RoJfBU4qeVLnS5YJsUqADCzgXJFaXJgnxHhIlTJEsKlLCwFBSVAiXlYkLCmILCzdI2UfZL+4A8I4SpQWtgUpIDOlJXuEFaSKa94Kccx0sSOVVVDKA6VKOa+ZQ+YADdnZm1l+JcaiUoy0guBQqSUsDUGtybv13BjGTJxmLsokmgAcknYC5JjOi7oOfDOMKV5AWz+vYdeukHOLTlyiFJYBfMRar1FBuCoVsobQOw3wRxCi/Ay7DPLzehUw7E6xDxKdPJH8RKWkIVlINs1CoBRcKURXWgGjREopoPBY4ZiVtnersNSro1bFvtoXG5RnSgshOcVIBbKFFyG1NqHrrEeGSlKcq3YMeVxqzktara2PSDnC8MlcxKlI5WLPWpFCz7V9YwwSlY16MAcNMektfkkn6COKkLT8yVJc6gj6x69Lw8rMDlb1Ao5r6QA+NsKkygUgcqgpv8uVQp5qHpHU9bDEw6pLB2IpQkMGve1YI8IxpRLWlyHO7DdrFnA6Q7DyzzJqxYBJJANdfLvFhXDCEf4RUf8tDRw7Gjbt/aMZtS0yaJ+H8SAIBJ/ygklLHRQB6vAvj+FyTXSlpa6pNnoCqj0qde2kPExWU5UsuWaPRvxEZSK/vEK888pQSxAKnIuSyfK3vEwhi7CgaUENt/cfrFvDyyUnKeZmZ6tq28GcUEollDBZSG3Dl6vf0h/CMOMpCkcwq7D29fWN5Y+xKwDLQxyliCxIao6DzidQCaIVqzbsL0Ag8vhTqJp6d710t+uq/4eEoUQg9TdqVv1rEZRvsqmD04DMH8RAfQhTj2hQbwWEKpaVBLAjcwoWv+wVL0BMP8OF3Jo7bas7f7TTR4M4LBJDZkhVS6SARUmxILDpq0WkJIQxZ9PqfqIamjvQgAv0Tf3VHJLkk9MKaIpeFZSUpAy5cuWlSLAgj+VTeUCuNcNQgeKs5UJJDBINzRg4oHIcwSw84FRYihqXejAn1J9QLxYnTXJALl2fcsCWFmBHvFKTi7YVoz0n4gkpuJiyAQCpjQ5SQQ9nGjRL/AMfllLELa/yhuoZzSKfHVsshVT1a1oClY0PkT9DHQoQe8f3Fv2aiTx+UlTpCkpaoyPzaK+7ue4ixHGpZVRa0jbISBRqdOkZszd6R3xRvFLjivs/uIN4jispQAM1VDR0K2A22eHTMdJKlFM5QBoHQuxd3yp7QAMwRzN5d4pRj1QGmn46QZbfxCcwDEeFNcg90MO7xDhOPhCChM9aSVA50S6gBJGUcwYEl/SM4sdXi2uRlQklufmtVmpV+oPnFxePSDG9mlX8SzFFOXGrYJLqXnQVKLsCEqIISDQlV9GDGFOJk5sypqF9ARalq9/QRmhEIVTr9/rFfStipGi4xxFPKmQhIYOVpWpSi+igaJOlKR1WNxhErLKUCQRLKUFKlJIyq5stQd7xmJaXpFzCz1SlOkkDY6h/2uOsLIYSxnCsRmR/EMkLLZioKajkOH5ugrvGg/wDijhBXi1zRzSpYKQprqVonYs7kaN/NFbiHF538IJedJSAEoloAILqcZixKlOCogMH3i38DfFycPKEpQCUupWYOakk1ArsNbQnJeBrs9R4ziky5ZNkhnvuz+Uef8W4vh5uGVNnOHmoSllsoTMiypYSAXTlyAkhnJsYL8bw8zHYY+HPSFqGZgCUqS4pmBKkpcfNlajbxi8bw/AiUuSr+JkYqXyqKzmlrmB7pSFsDoeUMX7obKCeJSAljNJoAHlEs1NdL0ghhuPyAXKlEsR/02DENZ2jFLSxbSLCZgyjpCcY+v3EpM3aPiuUC7rPkev6xHN+IZC0DMV582Z8tGajep9oxQmCHCYIH+A8n7NMrHYcqKitddMhat9Is4j4gw8v5CZlNEEXqRzkbRkFK8o4gjrEuKfaFZoZXG5T5hKXUu6qOdSG9IJ8LxMqYqksu1XIszGvaMtJWkpKFKLVKOim9szAemzwd+FEq8QjK7JdxsWILaior7QuTUW1Q762ab+FQVA5E1Bd6/wAvS2nlEsqRRx8p/QfpE3hqdO+vZi3n+kcAsK6DtQufvaPOfJezRUkNmKuAwcV2/a8V5shRzDe46MLepi4lBIv9lrw/IWL+1+vpWIzSYWC5PD1BI5j7a13hQTEg6ENo5EKD6RlWipJSKvoCa9z+0U8ViAFKBH4UuHZ3JV9A3SsWJYdQADE1oH3pXRh7gxQ4gVeJNq6siQC7tzF67Uq126xtBfWII8CEJJJFa0trzeh/OJ5KRmKnJAVUAM5oN62pa8MwyAwUsAG5WKAV1BuKPoIikSTMClZiJajQVSpYoXOoQS5ADE1qBGutsXQF49ITMnAS3Us3Y/KxZrMa3a2sSf8AJlv8erO2T837xo0yRQpCAwYMwYWZOwoKdInlSzQUq9X36j7rA+eSSSFSs8/xnB5sssxUmrKSxTR3elDQljEI4XNyeJkUEuzkAV0pdurNHogQQTVulzUB9e0dyJylJDvUuL3f6/WH/Uv0TSPPcDwmbNfJoH2vYDrDEYBRzAggpOUgpZjs79I3WAkpCWAypUXSwah+WmhAAeJJxzsgpzAivvr0/KG/iZXpBRhJPCFFaRoTVtBqfSGcQnGYt2oAwHRyfzbyEbaTg5aUEgkFQIFiWcZmoGuPQ+dY8IQ5ZRINzQ08u+savmxW/KLaWNL5+d/qYpI+2iGYmvff7Eaz/llK6pWpPkG9oHcU4GqWlSwSUoorMADdqMSGq0UuWLdEUA1JYlraa0ekJjfSLGBwK5p5ElfkWGgrbUFoK4XgE4u8tm2KRobsd4pzS7YVYGdVCk2qCCQXIDs0clAp1AjUH4SnrGXNKYGj/ML0UpKaA/Uxnsdw8yjlWwX/AC3obKcUrsWMJTT0golw2PKS4UUn+ZBI9xWCRxKpykhWaYWAcVWw23LPf1ED8PhknlK0yyoPmUoMxADEpLOXNyGYgiDPB8IJOJQnOmYkJCiaMX/1MR9tCuuhrZnp6Qlag5ICiHIYkAkORpa0MCekbJfADMmzFzEkjOtkgvdRIKiLm1qV1iadwOUxaWNf5qULG8TLnigxMKR17ekW5/D1IQlZbKv5VAljSoqHcW22eNuPh/DqAeUxIFir9aRax/A0TkIlklKEmmRhTKzB0kC9ukQ/ildIFGzzUqpYv3jqe0b+X8HyAaqmG/4hp2SIlR8K4bMHSpqvzG/Ll6/zesH9TFhgzz5K20B7h42Pw+hZkInLoUKKQE0zStXQKEpJcNVhq9SyPhvCP/0nH9Szp/V9tBKRJSE5UpAQkUDEFgGYeVIT+LpNLp9jwXkjOISE5noGIbUG3dwBFDGYgqlTNHSqulRTz/SLglhKXSPIu4Bux9wD2szdnSEzE1SlSfwsXBJe3R6+Uciiqy8FyxvRWXiCyWIU4oARQMm/9vpEuHWsizUo412IuNIlTLyAJyMQK7k1t90hBa8xprUjRy/5wtC0Sid0fq0KGlD6etekKKSh6KyiPlYIg3Harjo0VMRJSFqYgrKQcoYAAE8y1fhSc17l6AxPxQz6/wAOtMsgMQtJdRskpIdqDUajy5h+CLUoS5nh+B8ygnMFLUWKUzAokqFyXU5o71EWo+2TaRFJwUuakEqzIe4DJXtl/wAlH/zdRe0vBpHS7vShYU2gyjAhrFu/pbTtCXgQQQodbnVhfa8RK2ICJwSWcEs+o8iD97R3+ACg7kVev5wZGAABGjhv1ZoeMEC7GpB9abntEVIKAqsAAWfX+/0aGnhyTUkgEZS2xexG7m3eDacELWufd46OHJAr5a0o4b71hrJBSAJwqQALm/mLH2HpEwwKClNwQW/sNiC0E8RhkJZ1JCi+RKiwLCz6Cw8zFTgU1M8KKKLl5UzAKhExgVJB1Y6iNIcU2sn0g1dFRWESwHmfMM3XaI5eCQC5etqbM3rXzHWDszh2UEqITRuZks5pU0fTyhq8AB+JIe1QK+cZyU5OyrBIwqTuKW7O/u0DuMcCGIEtGcpSlWZQA+cbGoIsYPKmyqtNlkhQSQFJNXFGe/7RFMxmGGYmdLo7stJ8gH7QL6RbQmUUcPlJLABIGgDAAFqDSw9I6JKQxFTcnyJD+le8W04/DEOJ0sDNcqFSW6009O8dPEsMkVny6sakUBZtXFCKd9oMZiIVAaczsw3Iu+2/lA5fw1hlqUpUsqWrmUSVXfQFVO0F8ZxjCS6KmJBaly9SRRIO4iGRx3CrDeKQTQBSSD6szfSGo8i6CgXJ4Th8OlakyzlLZqlWooxJo6vNu0QfD/DVolKZMlCJiieUZlhJJJRmaoFRcs1jGgxmIkqQUGqVAi1B0P7RX4diZKUFKjlYgkBIHMU89EACqgoggWNdSdYt4Pe/4DomYU0rZmp00p+fSEqWDVgFPszfdYlSJMyviKq9w3eragW6w9M+UeXxKvVga2/RvSMMWOirLdgL67Go08wIcpDFhXqdi/vSHTsbh5d5rAWOgHRrj9YrnjWFcZZylEkBkypmp3UkDTfeKXFN7QqJUhIKnqwp1qHfa9u0dVM2Gmn3vFyXkqkqar2L7kW2+vaOvLqcyW1JfTYNSJwfQUVVzSzACp112hIT8zDUfTQ7iLoUgtzCm4OzVBAjqJqXooWZqgWIJfq/tCx3tgUmWSKd/Y7bRVm4bIoqDhNSUNQkgnMNQWDU23rBYTkEitR7F6N6RYSEXzBrO41fXasaQ0xNNgrxwoAgPs1tnA07XhqVM99+tQKNp+4MD+PYpWFUjwQlipJOqWc5uS4OZrFmLaV0ZVLLEkGj0cXFaNSofpDlwUsr7B96KEpLDU60oK1GsKC6RL/mQPX8hChfR/eGysJu++9R394qY0KX8sxSeoCXe+oLQ+aOgNXLWAYs/SsRgsoDZ60rYd7xjbRpQ0S1JqcQt3Yhks5LaJ3N2pSHCUpw0xJFiFAu1qEEEe/0h6w7i58vIi76+0QoOa1d9Wvp3EDn94tFsTg1FCmxL2IN4iUc1HIOwN3d3v0ERpCSQW1LNs59v0MWCjNQfXV9W84Vt+R0VZgSzOo21N9jpEX8ODzFazShzKqHtS7xeVLrzD6dT5ftDTIOoPrpSvpCWQAWbwnMpJKyUgk1USS9qm1xvaHcK4aZapjBCUKYjKliCBlsA1RV4LYiSz05gz9gx++4h4OUgEa7jQkbPrGqnNav7gxKuJQ/4ioKukoCtGrmBawHl5xQXwKUSVVszBkigYUSGg0pJFLOQ2werne/0iNaQSzV2+7Wibl7CgPh/h/DpWVZGcVFWYM7bAtEsrgMhFpYqGrXua7vpBGXKrqQKVPRz/3Fo6qXYA3+lzWBzlXYUUZ/BpUwMtObN0+Ubgjv7wlcIlCnhAi9Bfqd4JqksSHJJpdqO4bY0+6w5Euqgp6k6s1TU+dYVt6sQIlcMlJBaWlP+gU3ba9+ph/8GnYFQ3H62goqTSpqHpU3s3WuhivLlsp9QXP33aE212FFSXgk6JfU7PX9YkTL1AbsdqflFuXoXpc9LXpqTHJabkDp0IcFzs4+ggv0PZX8EG9/xPUG1/aIpsoVLU+j1YxOmQSSQak22o7Ho8dUiha7m5o1RU7uAPWM8pWLZBMkhmy9hTW/1iJMoAsB2Ldn+v1iXE4oj5jrtdrsPMw2TOrSwB17CgvZorO/AWSoDJqa5u16fSGrSpzf7rHM4OUuwcP+u+los4eYMzCrVqH+6/QQZJgRCVa42Njf2jv8GczhvM9vzEPmFOV3JfozXOvlD5KWFHBe7/dL+8VSHRCMEwdiGctS+n1MOVIJTQF6O3d6ejQ8lqmg6PUVP6wpq2d876MLDo+t4eKChi5R0f8AOg6QsNLrWn7vDFTSAHep16J+t/URIlWalvcCjn76RGWwociRT8PnCjiFFvmbpCh5r0FCmKJcWBB1tZ/1v0aOKlErNlCwJ0o9Sdae0W50wZbjpSoNPWIFzvlAFi1ab5ga3cP2eKbTHY/DyiEsRX92Hm1dofLkgHmZL67CjaQpeIrQhr00cPQV0IpHVuo1IIoly+jV/qdPvD+qGhyxUBizV+prYdh1hsiY9KB610qdh200hmdKWU9zQU6gv5sbxFLoa3znqQGcAeYJgUkFotzUAEh761122pDZckFiTpby+t/SIUEqZiWzEBVqAEn6epEKSsuHGW411fS5H6Q7QHVTanp3ALOC/oPWOy0pKCp3ZQBcbkWbdxEU9fIopd2OjOTVj6xDLPMtANKEmjB0pAvfQ0guxlubLzVzHY66Emp+6QsOVCSCaq/E9LM36bRHipPKtJDZk6bOLbOx7N6zKQRlysQ4Ff5gaD0q/UQa7Cx38PpTQOnq9967bRDISSo6Bj6AN+p9OjTylqI/yrs1y+/QPpsdLyYFZJPLQWJZ6uLjzr1hpJlJEZku73uXYOWc+1Y4hRSKpY6AmjV7vURIJzqL8rBg2l3v5w7M6nGt6MzAtT/WmvSHil0PRWnKUCxaooOtNvMQxEtR0AGmW4qL3rD5zOQWpQFrCrVHma/tHZJBDpqwJcltWFepAiHFENIiVJL65dwWdvm7a1pDpS76G9OiSC79NIkJejsxe/uYQl5hlIDkB+1CLesJRXgEjgnMGy11IF62fegivJWFKIYtV6Dl/E3cuIu4ZRdQYXYke3Y/pHf4hh8tD+mpOukNqLBxRR4jhsyQ99Nw9tqftAxWGmF8oDPlYbgAX6kK9qwbQtKjVlCzhugIvfcROAkJATQbjsw6loWKYsQKiQoVVRQoyqUFRpXX7tPhJJCiq6vozNWCM5OYnNqL9qkuRW9orLlkJs51ZhetAelu0ThQsTmQEmoZyz96BrR1gWsGDDXb7f7KUlxchy4OpAIApcPcvZusNnBAKjqd3YE0t6e8VvyOiQZQLMXcHTfV2v7REokAEkgO1qEsb92d4cJyTR6/zEUIs8dSUs5NiDe4Y0A8vpAGiMozd7+5IG511jqZLNt52G7dB96yLJLsxfUWb8P9ob4KhqbOdb9oTTfgGOXLQCxAJ1LftCiQpmHR+rD9YUPYWUFff+6Gz7TjqAtv97fSFCjD7S/F/szNnZH/AFCNMxHuYsYi57j/AMj+g9IUKNH0W+iNfzDufZmipIPIrsr84UKOf7T/AB/gXkIyT/hH+hX1H6mH8Rp/t/8AYQoUdf2RxIgo+HiO4+qYH4A1V2H1P6D0jkKEukP0EcxIUSS9vLbtEkiuHY2r7qLx2FB4H4J5p/xEDTMaf7YuYdI8FNB8zeTJp2jkKNOPtjj2VUj/AAh1If8A7YRNf9Svp+whQoopkOBqJj7fnHcEkBSAAGIqNDRNxrChRPgl9DOHVmTHryj6Kjs0/L/p+iY7CiIf8a/MceifEoHh2FjEGH/+wj/tJhQofkXk5JSAosNU/VQ+gHpEs75D/VHYUU+h+CCcaj+r/wDUWFCvmr/2/SFCiDNnMQOVPl7IBEVlCo7j/wBYUKFIGRzkhyGpmP1hYigpufzhQonyxESTU9v/AGV+kWsMbeX/AIwoUOHYIrzb+n0EKFCgIP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6" name="AutoShape 24" descr="data:image/jpeg;base64,/9j/4AAQSkZJRgABAQAAAQABAAD/2wCEAAkGBxQTEhQUExQVFhQXGCAYFxcYGBwYHBgYGRgYGBcZFxgaHCggGRonHRcYITIhJSosLi4uGB8zODMsNygtLisBCgoKDg0OGhAQGzckICQsLCwsLCw0LCwsLCw0LCwsNCwvLCwsLCwsLCwsLCwsLCwsLCwsLCwsLCwsLCwsLCwsLP/AABEIAMIBAwMBIgACEQEDEQH/xAAbAAABBQEBAAAAAAAAAAAAAAAFAAIDBAYBB//EAEAQAAECBAQEBAQEBAQGAwEAAAECEQADITEEEkFRBSJhcROBkaEGMrHwQsHR4RRScvEjYoKSFRYzorLCB8PSc//EABkBAAMBAQEAAAAAAAAAAAAAAAABAgMEBf/EADARAAICAgICAAIJAwUAAAAAAAABAhESIQMxQVEE8BMiQmFxgZGxwRSh4SMyM1Lx/9oADAMBAAIRAxEAPwDWtHWjrR1o9mzzBrQmhzQmhANaOtHWhNDsDkKHNCaEA1oUOaE0ADWhGHNCaABsNnTAkFSiAkVJOkSNGU+LjMXMly0OzZmH4i+mhNBeziM+XkcItouEcnRLifiIqWpMoAgWVvuekcwXGyhCvFzKWTygkW7jr9tADFzJkpJSuWknRZBDEvQNdTv6QLxBYgPW5e/TT9I8rk5uSMsrd/t+XR2R44tVR6BJ+IUGWZigRVmBc2fy84vYHiEuaAUG+mo7xiuCzUZwF8wbKQKEuwrVjproIJ4XjXgpIcTL0DAJ5iGpf1jbi+MpZTlrrr5/sZT4V1FAPiCV+LNVMJQ6tdnNv2e1Ikl8WZLZ1pYsAFkVPd+8N4zMVMLrW/RQZh/MMtwGAfpFHDyUVc5gRQAkG7ljWtveOKclnadfPk6EtG54Rx5CwlKyy7O7gsHqdD+cFZuKQlQSpQCjYHraPOZaUuWWtKRQBgTsCpjfp0i98Q4khSPxcozLB+YMLg2auzuaR28fxc8H06+flmEuGNo37QmjE8H46tMyWFE5VkJKVH5at5H9I3DR28POuRdUc8+PFjWhNDoTRsQNaE0OaE0FgNaE0OaE0FgNaE0OhNBYDWhQ6FBYHI60OaE0IY2E0OaE0ADWhGHGMhxDi5mKUhwPDdTilQWYmtoy5OXBFwhkajDYhMxOZJcfoWiZoCcGxASmqjzKYBXWprTrB1oqE8lYpRpjWhNDmhNFk0CuLcYTJISxUtQcJG1Q58xGTxnHJ4ISZigpV0s1DbK3ywX+M5cwZVIKlZ3SUpH4QAakaO5rvGMxOIzKCvlW93udSCQ4/vHm/FylbR18MVQawvG5yEgeKwJfm5if6SaAPBPFT5ngKCM6lTRmVMDAAMLEirp9BGInKKiKlRB8z2jScM4gqXKXLyiapTZUqPKDufQd2Fo5uDkaeMnpmnJDykDkzFpY/gBD5g71NVD8QqGLb+cfEsP4h8VJT8tWoAQk6dTWtq7RY4nnqVy0oKkgfypzJDOitUlhTcwPkzGISpgoVrS7/lCnlx67Q41II8NSEgqWcjFg4INg5ZtS4vppDOJSUJLo59SUtlDgKLvqxUe4MPlTUs6jc+jdtbwpWOQhkhKFJcHKQTmASXLvR9u8KE4NPL/I2n4KeIx4yoLuflSGskf3iRGISA+VNQ4ajakjrpFfis1C1lSR4YIACEhw9lAVezU77RBOxaVGiQPNh5k2u20Til0xhjAYIzFOpQDi+raBjqK+hiDD8QTLUVUUEqBNWKgQSQLuxANfeKuFmuQ5ypJ+UbA0Zha9TvE7SioFiKjmYLJYuaWNHpSHHkjF4r9RNN7NFwfBJxE9M1KQUJUSvNR3TykAEvXszGNq0YfgHFpOGlgJQpRUechJHLXKb7G0bTCzxMQlaXZQcOGPmI9X4ecWtd+Tj5Yu9kjQmjsdjosyGtChzRxoLA40Jo7CbpBYHIUdhNBYHIUdaFBYCaOtGT+HuOpKiZk4BFUpCqOEtVmYG9OkauVMCgFJIINiC4PYxlDkU+jSUHHs60Joc0KLskz3xUtaU5gpQSx+VqFqu/R4yvEEArypWFBJKiT1Avv2j0edLCklJsQ0ZLBcIAxakTQpRKczkAJLkJdPkTTQiMOXjs245USDFf8AUmVVlCHcZQ5AJYNej9svmb4NNUUsv5r23J19vWAXCpJz+AeYGq3qPlRvWjjoY1suWEhhaHxp9im/B1oq8RnqQh0IzqJAArqQHLWAFYttCIjYyPOPivj010SZqEpKSFqZ6lnYVoLh62gBjQJjBCACRUpN7BgH9hGkTw6XMxU0Tc3hywW8RZJIRdV6AsSAasx2gLwfi8pClpyZ0n5FEEEMxowKt9tLRwckXdyejpg9aRWCPCdNl6uLC9G9PWHYbFNzPXStWsGHr7RJxDATZ6wpKeaYCQDUgOzqt69DFEcMWFpSo5JjUCmFKmj/ADbi71GgjnlwW9GqnovTOLqmS/CZ0u9bpUaHKdKU8u8VcVgZiFJKxlzW/wA16j71ixg+GqnqnZTmUgZqUvRujHR9D5z4bh86etKK5fmDqsCUnNl3ZjY6Q1xy6q/QskgZjsXlISl2f22gpjuHqkh5tgWcf0pUW3qW/tFPjWEMqeZU1JYJZwWBoFOLvcD93EXOITyvDplipUrUsokk3L89GAFAGEJQirT7G29NdFRE1JJKQSySQGrmAASK0q5qY7PwqRlCSlWUBJd+YuXOVQdh2qKxQ4Zh1KVlBDh81bJALm+hbv6xKnFDOQpyXapa+vtpeM2pJV/6UPnrJIADW0oAwdmtpSJ0rSKF3a4PS/1jq8GRQHIosF5uvy5ctANGP5vFiZg5Yy5kkkXKVUFMoJBHnGUlGLxb2Oyzw/EpTlSEZjqHqaUqOvTeNP8AC0w4g+K6kFBykaTABQnRxUeQjH4PBLmTGCcyalw5BAsKV6VjdcDxUw5R4WUBkqLpFALpCaEAm/XeO74aPTfXjRhyv0H2hNFcY6XmKc4cEg7AgAkPZ2PsdjA5fHAJgSEOHFXAoSoZhU5hyg/6hHoOaOZRYZhQAxPxVKQKpWTqlqi9TVtLXrFSb8XjKpSUhyQEJvTVSjRr+o1eIlzwj2ylxSfg1TwoxE/44VmBQkBAJBCmqHoQrfpBPh/xjLmry+GsOeViFZqtajUqYlfEcbdWN8Ml4NI0JofCjczojywokhQWB45hJCyQgOTYUdLks7t9/TdfBsyWgKlZ3mOXSKgFLhRBBIjz6ROUEsFMr8XYuKVH33ixwtC0rSQ7AiqaZQ4UK2Bdq6ax5HFyYO0j0JwyVHsDdI5MmBIc0HWHJINQQQagguD2jzT4+4uTOMsK5UsGGup+pHlHo8nJhGzjhDJ0a+VxFUslcwp8BQdCit1FmYDQggk0/vYxE+XmlTiQCAoNqxSFF66ZffvHnGD4xNMnKArIpTOagGjgHUWo/wBIb/FqJAqXU2ZQv1fzJ9I55fE1qjWPEa2VPdWaUeeZNCR1SEIBZ6UOb/aY02MxKZMtzcBkgqAzGwDk+p0vGQ+H1TQUq8LOHdgAcrqKaEmhb8947xWRNxC1rKVoGUZEKKQQMtmdwSpqNdV92uWWNpbFKCumwp/zUEuJsopUC1FApOzK66RWwvxsjMfESEpu4JJAAcuGvpGbOGPiKQsqBPKlTJ0FOUkZzQWGp1ERYKQUsJqQUJzEgkvS46Gg82oWjF8vMmt/sXhCg78T/E+GKZ0sICiuSxWWB5g6UgXKhme4b6+cAlRsQBYBhR9Dq/5wzizGcvKXTmpV6dTqYI4cgS+cgu5AHKUkbkpNBozHqIU+WUtscYJdHOH4iYjOZZVLBDKD6JrzAjp51iTGYpMxAC1jOg8hIqoHmJJaoBsDvfYVKxKisqckm7nyIL32rDl4QlIUHJuQx3Nt2b7pCV/4HSNH8KTJpxCvCUfEKXvVbZc0sk3c5QCSwd49K4PJQnDIJyMU5lKa7C5fsBWPJOHzcpCStcsryFKw4qeQhw5ysol6VQKRpUccmDDKw8wBRAYKLqKnOZ3eoJBD2pG8eZca2Zyg5PRQ+MPDm4vNJDS0p5yXAUXOZgRTaBk5QzOTcsA2mvnbvvFjjuOlzJMpTLTMQshQPyqSQ/KNA413O8AZKy7kOH9e0cs3csrs1j1Rbzo8TlDJLtWvzUsAxoA3W0XJeEKRmzAEn0sSA2l/SA0hiq5Fg/VtfeL8ta0uASqgatCCLgGr6RE4ye0UvQUVijQk5mTl0oPrp6RF44Up1Hbrpf6UiGQLFbNauujgal+9YfmSki2ZjoGNbP8AfeMaV2UkGMBxnJnlpy1DEu25cEMxcn0hn/H5hTlQoyx8rSzlBqK3Jfzs9LwJmz3cOAW+YABm3Fz2pFcYgVYsGexFbC+7RrGUkqTdCwV2wrjeLLnVURUFyaJUbElrqLJ00iDDl1ZQ5U5epYOAOazJG/WKK8SSUjW5zl67l2o8RHG0JBvTvU1I3qWit3b7HSL2LU9QXF8oILaGgZoYZRLn5gKq26B9/wBOkUcMwqSA1gQDcGpBo0S4fiCtHF2IcCuVyW6pHR6xSXliv0GpuGEvw86XUoAjM6QEuQKO5ehtqNYeMOooOIsAsBJoHUBVgQ6hRoDY/FTFc0znoBmdyLEAV6a6RPheJTDm8NJ8NqINQDR2e9R7xeUaFTNnwb4xWpYSvKqjXykqYqoWZ6gVa0bgL/ttHmPBUyzLCyRKmIa4cFQYpUpJtVyANtLQRxMzxVrmOrKE51ZfnCyoBGYClOVi5s/SOnj5KXdmE4Jv0b6OxhsNNCkgnHFy91LBudHjsa/S/NkfRmGTPCUAHMHrcO/l5xew2KJCUpXcZanc6DyEAxLAOdbtcAVboa/dI0Hwpi5RURNllbWskkUo/wDawqI8tJZHY3o2fwRxJ0eAQGQCQrNRiaC/9VrZesDviLgSCrx5f+ISCAhJCmSmhIpWujfSs3xPOSSlEseHlXVRJbmBGbvUgqsz1tGdxCEylPnqnMlJudiSO5NOlTaOqfJjHGrRgo28kNRiDzpSHSqik0YMWNDrW7RWnqDqyHkzDKA9Gaor81/Uw7C4AmWrKXMvmULZUkX6tqHtYRSxUoVyuwGYVDMwvtq4jGtGi7NBwri8ySlpagK1KmpVTu4O328WMT8RInql5iPFFCsAhCUlyzE33I/WBXDZ8oTkIm80plZtwSHo1tfSGcUwsiZMaQWFSVKLJysGDVY3HnakXBtRpP8AImSVhDEy0kpmpIyswClAkKcsXFVDY6+0BMfjMhPMoqdyXpq7WiKdxFUxwSEoILHTanSg+kCMSkMoZnL8rak6lzSne8c8v9SW9DWkTzFA5piUjO7qo4Zqluu8RHGqzhSgC/0NCKaaRWlzcrsSxDF6aVt1iXDJzuMwTs9A3f71i0qAuysPLUhTgg0UFUs1svn7QYVxJEtCQh1lwCVKIYsCFJKCGJYC2hFr1cPgFrASSGyZknqgfLmYtRRpu2sRK4ZOQHMokfK5cgqUxDUcFj9uI1jmtol0wgcPKnFQCvCBlBIABKMwMxnpyqCglhYlRY6DZ8O+DMPlBxGIV4mUDLLKQA5AHzJJNSLAN7x5tOwqygZSrMCCzFgUuQKGocgvcEQ5fF5yZpmBZpRJOgBzC/UC8c3PlNqtUn+b8L8PdbN+NJLYf/8AkH4PGDHiS5hmSzTm+ZLFIcsapqA4FyARWuV8QhAtY00NSB3/AHjZJ+IZmJlmVNS/iS1pLfMc4HhKD65g4FLCMbiMNMbKEkKolSTyl+YsH/8A5m+0PhUsEp7fmvx/joU0k7XQzCpZJ32FwXYP01gkmUU2JFOZQu1stbPtow2gRhakEfb3iSfiTUPQG3Xb72hyTb0yVRamLBUKnKNySwB0p5RJJVYgGpoD+Z6N0ilh0FSSzdSWb6Xi4icEcqgC9NK2JKSKiwDwUuizmIYqA5SauoW8zaGYuQbgB7mugD63szwydjCpQSk5Rp/cCvl7aTonsWBdzUn9TUQtroNMqy8SzZgkg21buBrHZ1XZJCRR8qiBvWtYbPDrzpIJeoAe2tYsysUojmNDQDQWYNbW3WHvtAVJMpamyhyWqz+tGFaPBGZgDISSVAlKgksGFSBmzGjOQK9PKv8Ax5BGZid35ujmJcHxCXmCpyXl5uYAVI6VHvFKTeqJaOzEuhZCCGq9BaoILOAW3t6RMhExKU5gpAUHGlhWpDuxFOvrXmTkknwlkpBd2Y3+Vs3NygXtE+Oz8s0gkmuYrCgoGzhuU5SKaisPBOwy6HqClBLnWzbC77Xi7wqUTMSlKqqUDemVuZxTZ6taBsnimVTpAFGYsoM7mhSfto5h8fzGYlISEFwA5a7XJf3hJRSB2zQcVkITNWM4JBYk3dhmfKQLvQCFAhPEzM51TJrm/wDhoV7lnhRq8Xuvn9SfrIpyicpCw0uwo1QdLE12iWSouEgjYKI1bUClzEfB5jjKoPqHJYKe466O0WpOAnLUoCTMUAaFiQ2pej6Fusci23Gi02a7heHE3DkS1DxAcgUCAMwFas5e/dtoBcdxMpMxEqYKyqTCLqJINNDQC/WOCRPw0sTFHwimxUwqA5yg1UpwaNEHxDxNc9lzGWktlWlsrtYKSAVMcwY66b9drH7zNxakPwmME0+GW5ZZSC7Eiqzb5jQejdrHEuHAKypXlZ0kKD1SogU1BABGtBAfhcqqVlgEkltcx/K0E5qgSS/Ma1JvR6u3lGMuSlXkHaZV/hVuyVJJIA6gAVaOSeHqAAOXKmwNQXJe352i8rEpDil9Kv2F/OKkzGgX3IuA7CrMesQpzFbZDj8IkO5BP4ibg3JD6VgRMwyRUkt6Gt28vyg1jcQctmqEuzX+YE/rAeaplBiFdHeHG/IbKmMJoNOmp0JGlItcDQywVJoaBw9dq2/aOzpooVXG4emsNw0/KC27g6vZzFPrQwynEBJTmdqsAMrmge9XZvKDM3iUjDy5a1hU+ctKnSMgRlCykZgUv+H2ftU4PPl4hWDStAOVUwKFgcwSUqJN1Zkge3cofhzx/EllYARyS6uFEgLMtJ+YVKi1WfuD08UKVoiTKuBUjEqUZIKSJRUtxULBQQcwbMHNVGoBeMjgQBm8QZQhwQQzEUc9ekaLDEcPnrCJmY+AsTVAMZawxKU5gQSClLEjW0YVc5SuVSie5eu/WMuaOSrp+TXilizUfD/GJQn51gEPklg0yggBS1dWJA2r5ekfEHC5GKSnxEAlQzImSzzJDNzOLczAKfyMeJ4KVmUAxZ6sHPkI9FwWORJlzP8AHM3IC0tPyoLHmmLLlRAzUs5sGhJKKo0TvsyvFuELwq/DWQoXQtLZVizgvQvQh6ehNFJSVKPYt3JFtgSk9hGznyxi5ASiYlaxzJWBlHiWUkJJfmsxscpJOuUl8JWrUO7EWAqC5yuNDSprCtR2yHH0V0Tno4FGdvUnraIZhBIS7sKk+5EHJvwyQglC3UPwtSz031FoAJBDvdyOri8RCcZf7WN2h+JUElgGbRz696RxbhrVDggg7hojRNLptQv9iHYnEErKtTt60a0WkKyTCHMQA4JoSN3PqddImmyilOaoTm5SdSANqb06wOzd9z1+3i5hUTJgCUpKgT5PVnPncwOkFkWHmVDsal9g9yBpBXhcopTm1a1BTQubF+kcX8PzUJqAQRXJUi4puzA+cUJk0pUQHBBrpY7izbRnkpr6rGtdl7iM9K0kgELS2zEW7i+7esD5U06Od+uiaP1jmHTmSoqUR5XDxaw0xkUIzAexuend7Q0sVQdlQ3uAe9S/94tYeYEqYgFJcK1LPVj7P3jmDwyc2VS0F6gg0Naiz7ehhS8OM1C+pO28XYiTxFaOBoKQoIJKRQe5rWu0KM8peiqNthuD4bBKC1rckulJVlRoQwDk+ZaO434nmqQrw0pJ/mW5ADs4SD2Nd9Xr5zjuITpigrOqlzdQUK1F/qNOkEeEcSMsuuYVBgSCSNQDfv8ASIlld/2E+T0WsUkqClrUpcxQqs1PboOgpsIqYKYiW6eXI9AbXTooEKADnvteLePx6FpORGR31qOR09nNbatACXiTnS6UlsqQASARSprXU+e1IuUs+iLNFJ8JaUFwAKK5ciVG9xzPXUnrZ4Zi8EtSVZUJAa7joaGta3LQ2dMUuXnOVWVlNkZ0lLgjoQ+jOCGpHcFLISjOhaKfzFNiQAxL/YjBN+x1ssJwTjMU5SxtobbXt9mBWIBlqAWlmtUE2Z3sdYNzMQqZmy2sXFAzEu3YpA1+sE0BQUVuA+vKKAVSCXHqddSInjcovb0NpFaWhSkVZlJJuXcNQbVaBk7hy0JJDVuAXp1DdR6wRCCgky/lNddWFCztX3aLExJID5XAZwHarvS503jRcjT+4mjOzZZKSKvS+v7wpEsNlNFNy01+/pBPH4UBGZmPzVpoVFqu9/RooqnSWlqdSVj5gdWZlAk3vTpG8XktBQ7AllJIUQfw5SxBqzEau0aCThZhAKpi0kmuZZFSwe9TasCeGLlcygQT/KL1o7mhqbV7QQmT6EksAphVJIcOzEElm0oXHlU5zyxgVFLtgP4hXkWZepDqVfMDUMe4gbgcIC6lOB+Hr17RoJfBU4qeVLnS5YJsUqADCzgXJFaXJgnxHhIlTJEsKlLCwFBSVAiXlYkLCmILCzdI2UfZL+4A8I4SpQWtgUpIDOlJXuEFaSKa94Kccx0sSOVVVDKA6VKOa+ZQ+YADdnZm1l+JcaiUoy0guBQqSUsDUGtybv13BjGTJxmLsokmgAcknYC5JjOi7oOfDOMKV5AWz+vYdeukHOLTlyiFJYBfMRar1FBuCoVsobQOw3wRxCi/Ay7DPLzehUw7E6xDxKdPJH8RKWkIVlINs1CoBRcKURXWgGjREopoPBY4ZiVtnersNSro1bFvtoXG5RnSgshOcVIBbKFFyG1NqHrrEeGSlKcq3YMeVxqzktara2PSDnC8MlcxKlI5WLPWpFCz7V9YwwSlY16MAcNMektfkkn6COKkLT8yVJc6gj6x69Lw8rMDlb1Ao5r6QA+NsKkygUgcqgpv8uVQp5qHpHU9bDEw6pLB2IpQkMGve1YI8IxpRLWlyHO7DdrFnA6Q7DyzzJqxYBJJANdfLvFhXDCEf4RUf8tDRw7Gjbt/aMZtS0yaJ+H8SAIBJ/ygklLHRQB6vAvj+FyTXSlpa6pNnoCqj0qde2kPExWU5UsuWaPRvxEZSK/vEK888pQSxAKnIuSyfK3vEwhi7CgaUENt/cfrFvDyyUnKeZmZ6tq28GcUEollDBZSG3Dl6vf0h/CMOMpCkcwq7D29fWN5Y+xKwDLQxyliCxIao6DzidQCaIVqzbsL0Ag8vhTqJp6d710t+uq/4eEoUQg9TdqVv1rEZRvsqmD04DMH8RAfQhTj2hQbwWEKpaVBLAjcwoWv+wVL0BMP8OF3Jo7bas7f7TTR4M4LBJDZkhVS6SARUmxILDpq0WkJIQxZ9PqfqIamjvQgAv0Tf3VHJLkk9MKaIpeFZSUpAy5cuWlSLAgj+VTeUCuNcNQgeKs5UJJDBINzRg4oHIcwSw84FRYihqXejAn1J9QLxYnTXJALl2fcsCWFmBHvFKTi7YVoz0n4gkpuJiyAQCpjQ5SQQ9nGjRL/AMfllLELa/yhuoZzSKfHVsshVT1a1oClY0PkT9DHQoQe8f3Fv2aiTx+UlTpCkpaoyPzaK+7ue4ixHGpZVRa0jbISBRqdOkZszd6R3xRvFLjivs/uIN4jispQAM1VDR0K2A22eHTMdJKlFM5QBoHQuxd3yp7QAMwRzN5d4pRj1QGmn46QZbfxCcwDEeFNcg90MO7xDhOPhCChM9aSVA50S6gBJGUcwYEl/SM4sdXi2uRlQklufmtVmpV+oPnFxePSDG9mlX8SzFFOXGrYJLqXnQVKLsCEqIISDQlV9GDGFOJk5sypqF9ARalq9/QRmhEIVTr9/rFfStipGi4xxFPKmQhIYOVpWpSi+igaJOlKR1WNxhErLKUCQRLKUFKlJIyq5stQd7xmJaXpFzCz1SlOkkDY6h/2uOsLIYSxnCsRmR/EMkLLZioKajkOH5ugrvGg/wDijhBXi1zRzSpYKQprqVonYs7kaN/NFbiHF538IJedJSAEoloAILqcZixKlOCogMH3i38DfFycPKEpQCUupWYOakk1ArsNbQnJeBrs9R4ziky5ZNkhnvuz+Uef8W4vh5uGVNnOHmoSllsoTMiypYSAXTlyAkhnJsYL8bw8zHYY+HPSFqGZgCUqS4pmBKkpcfNlajbxi8bw/AiUuSr+JkYqXyqKzmlrmB7pSFsDoeUMX7obKCeJSAljNJoAHlEs1NdL0ghhuPyAXKlEsR/02DENZ2jFLSxbSLCZgyjpCcY+v3EpM3aPiuUC7rPkev6xHN+IZC0DMV582Z8tGajep9oxQmCHCYIH+A8n7NMrHYcqKitddMhat9Is4j4gw8v5CZlNEEXqRzkbRkFK8o4gjrEuKfaFZoZXG5T5hKXUu6qOdSG9IJ8LxMqYqksu1XIszGvaMtJWkpKFKLVKOim9szAemzwd+FEq8QjK7JdxsWILaior7QuTUW1Q762ab+FQVA5E1Bd6/wAvS2nlEsqRRx8p/QfpE3hqdO+vZi3n+kcAsK6DtQufvaPOfJezRUkNmKuAwcV2/a8V5shRzDe46MLepi4lBIv9lrw/IWL+1+vpWIzSYWC5PD1BI5j7a13hQTEg6ENo5EKD6RlWipJSKvoCa9z+0U8ViAFKBH4UuHZ3JV9A3SsWJYdQADE1oH3pXRh7gxQ4gVeJNq6siQC7tzF67Uq126xtBfWII8CEJJJFa0trzeh/OJ5KRmKnJAVUAM5oN62pa8MwyAwUsAG5WKAV1BuKPoIikSTMClZiJajQVSpYoXOoQS5ADE1qBGutsXQF49ITMnAS3Us3Y/KxZrMa3a2sSf8AJlv8erO2T837xo0yRQpCAwYMwYWZOwoKdInlSzQUq9X36j7rA+eSSSFSs8/xnB5sssxUmrKSxTR3elDQljEI4XNyeJkUEuzkAV0pdurNHogQQTVulzUB9e0dyJylJDvUuL3f6/WH/Uv0TSPPcDwmbNfJoH2vYDrDEYBRzAggpOUgpZjs79I3WAkpCWAypUXSwah+WmhAAeJJxzsgpzAivvr0/KG/iZXpBRhJPCFFaRoTVtBqfSGcQnGYt2oAwHRyfzbyEbaTg5aUEgkFQIFiWcZmoGuPQ+dY8IQ5ZRINzQ08u+savmxW/KLaWNL5+d/qYpI+2iGYmvff7Eaz/llK6pWpPkG9oHcU4GqWlSwSUoorMADdqMSGq0UuWLdEUA1JYlraa0ekJjfSLGBwK5p5ElfkWGgrbUFoK4XgE4u8tm2KRobsd4pzS7YVYGdVCk2qCCQXIDs0clAp1AjUH4SnrGXNKYGj/ML0UpKaA/Uxnsdw8yjlWwX/AC3obKcUrsWMJTT0golw2PKS4UUn+ZBI9xWCRxKpykhWaYWAcVWw23LPf1ED8PhknlK0yyoPmUoMxADEpLOXNyGYgiDPB8IJOJQnOmYkJCiaMX/1MR9tCuuhrZnp6Qlag5ICiHIYkAkORpa0MCekbJfADMmzFzEkjOtkgvdRIKiLm1qV1iadwOUxaWNf5qULG8TLnigxMKR17ekW5/D1IQlZbKv5VAljSoqHcW22eNuPh/DqAeUxIFir9aRax/A0TkIlklKEmmRhTKzB0kC9ukQ/ildIFGzzUqpYv3jqe0b+X8HyAaqmG/4hp2SIlR8K4bMHSpqvzG/Ll6/zesH9TFhgzz5K20B7h42Pw+hZkInLoUKKQE0zStXQKEpJcNVhq9SyPhvCP/0nH9Szp/V9tBKRJSE5UpAQkUDEFgGYeVIT+LpNLp9jwXkjOISE5noGIbUG3dwBFDGYgqlTNHSqulRTz/SLglhKXSPIu4Bux9wD2szdnSEzE1SlSfwsXBJe3R6+Uciiqy8FyxvRWXiCyWIU4oARQMm/9vpEuHWsizUo412IuNIlTLyAJyMQK7k1t90hBa8xprUjRy/5wtC0Sid0fq0KGlD6etekKKSh6KyiPlYIg3Harjo0VMRJSFqYgrKQcoYAAE8y1fhSc17l6AxPxQz6/wAOtMsgMQtJdRskpIdqDUajy5h+CLUoS5nh+B8ygnMFLUWKUzAokqFyXU5o71EWo+2TaRFJwUuakEqzIe4DJXtl/wAlH/zdRe0vBpHS7vShYU2gyjAhrFu/pbTtCXgQQQodbnVhfa8RK2ICJwSWcEs+o8iD97R3+ACg7kVev5wZGAABGjhv1ZoeMEC7GpB9abntEVIKAqsAAWfX+/0aGnhyTUkgEZS2xexG7m3eDacELWufd46OHJAr5a0o4b71hrJBSAJwqQALm/mLH2HpEwwKClNwQW/sNiC0E8RhkJZ1JCi+RKiwLCz6Cw8zFTgU1M8KKKLl5UzAKhExgVJB1Y6iNIcU2sn0g1dFRWESwHmfMM3XaI5eCQC5etqbM3rXzHWDszh2UEqITRuZks5pU0fTyhq8AB+JIe1QK+cZyU5OyrBIwqTuKW7O/u0DuMcCGIEtGcpSlWZQA+cbGoIsYPKmyqtNlkhQSQFJNXFGe/7RFMxmGGYmdLo7stJ8gH7QL6RbQmUUcPlJLABIGgDAAFqDSw9I6JKQxFTcnyJD+le8W04/DEOJ0sDNcqFSW6009O8dPEsMkVny6sakUBZtXFCKd9oMZiIVAaczsw3Iu+2/lA5fw1hlqUpUsqWrmUSVXfQFVO0F8ZxjCS6KmJBaly9SRRIO4iGRx3CrDeKQTQBSSD6szfSGo8i6CgXJ4Th8OlakyzlLZqlWooxJo6vNu0QfD/DVolKZMlCJiieUZlhJJJRmaoFRcs1jGgxmIkqQUGqVAi1B0P7RX4diZKUFKjlYgkBIHMU89EACqgoggWNdSdYt4Pe/4DomYU0rZmp00p+fSEqWDVgFPszfdYlSJMyviKq9w3eragW6w9M+UeXxKvVga2/RvSMMWOirLdgL67Go08wIcpDFhXqdi/vSHTsbh5d5rAWOgHRrj9YrnjWFcZZylEkBkypmp3UkDTfeKXFN7QqJUhIKnqwp1qHfa9u0dVM2Gmn3vFyXkqkqar2L7kW2+vaOvLqcyW1JfTYNSJwfQUVVzSzACp112hIT8zDUfTQ7iLoUgtzCm4OzVBAjqJqXooWZqgWIJfq/tCx3tgUmWSKd/Y7bRVm4bIoqDhNSUNQkgnMNQWDU23rBYTkEitR7F6N6RYSEXzBrO41fXasaQ0xNNgrxwoAgPs1tnA07XhqVM99+tQKNp+4MD+PYpWFUjwQlipJOqWc5uS4OZrFmLaV0ZVLLEkGj0cXFaNSofpDlwUsr7B96KEpLDU60oK1GsKC6RL/mQPX8hChfR/eGysJu++9R394qY0KX8sxSeoCXe+oLQ+aOgNXLWAYs/SsRgsoDZ60rYd7xjbRpQ0S1JqcQt3Yhks5LaJ3N2pSHCUpw0xJFiFAu1qEEEe/0h6w7i58vIi76+0QoOa1d9Wvp3EDn94tFsTg1FCmxL2IN4iUc1HIOwN3d3v0ERpCSQW1LNs59v0MWCjNQfXV9W84Vt+R0VZgSzOo21N9jpEX8ODzFazShzKqHtS7xeVLrzD6dT5ftDTIOoPrpSvpCWQAWbwnMpJKyUgk1USS9qm1xvaHcK4aZapjBCUKYjKliCBlsA1RV4LYiSz05gz9gx++4h4OUgEa7jQkbPrGqnNav7gxKuJQ/4ioKukoCtGrmBawHl5xQXwKUSVVszBkigYUSGg0pJFLOQ2werne/0iNaQSzV2+7Wibl7CgPh/h/DpWVZGcVFWYM7bAtEsrgMhFpYqGrXua7vpBGXKrqQKVPRz/3Fo6qXYA3+lzWBzlXYUUZ/BpUwMtObN0+Ubgjv7wlcIlCnhAi9Bfqd4JqksSHJJpdqO4bY0+6w5Euqgp6k6s1TU+dYVt6sQIlcMlJBaWlP+gU3ba9+ph/8GnYFQ3H62goqTSpqHpU3s3WuhivLlsp9QXP33aE212FFSXgk6JfU7PX9YkTL1AbsdqflFuXoXpc9LXpqTHJabkDp0IcFzs4+ggv0PZX8EG9/xPUG1/aIpsoVLU+j1YxOmQSSQak22o7Ho8dUiha7m5o1RU7uAPWM8pWLZBMkhmy9hTW/1iJMoAsB2Ldn+v1iXE4oj5jrtdrsPMw2TOrSwB17CgvZorO/AWSoDJqa5u16fSGrSpzf7rHM4OUuwcP+u+los4eYMzCrVqH+6/QQZJgRCVa42Njf2jv8GczhvM9vzEPmFOV3JfozXOvlD5KWFHBe7/dL+8VSHRCMEwdiGctS+n1MOVIJTQF6O3d6ejQ8lqmg6PUVP6wpq2d876MLDo+t4eKChi5R0f8AOg6QsNLrWn7vDFTSAHep16J+t/URIlWalvcCjn76RGWwociRT8PnCjiFFvmbpCh5r0FCmKJcWBB1tZ/1v0aOKlErNlCwJ0o9Sdae0W50wZbjpSoNPWIFzvlAFi1ab5ga3cP2eKbTHY/DyiEsRX92Hm1dofLkgHmZL67CjaQpeIrQhr00cPQV0IpHVuo1IIoly+jV/qdPvD+qGhyxUBizV+prYdh1hsiY9KB610qdh200hmdKWU9zQU6gv5sbxFLoa3znqQGcAeYJgUkFotzUAEh761122pDZckFiTpby+t/SIUEqZiWzEBVqAEn6epEKSsuHGW411fS5H6Q7QHVTanp3ALOC/oPWOy0pKCp3ZQBcbkWbdxEU9fIopd2OjOTVj6xDLPMtANKEmjB0pAvfQ0guxlubLzVzHY66Emp+6QsOVCSCaq/E9LM36bRHipPKtJDZk6bOLbOx7N6zKQRlysQ4Ff5gaD0q/UQa7Cx38PpTQOnq9967bRDISSo6Bj6AN+p9OjTylqI/yrs1y+/QPpsdLyYFZJPLQWJZ6uLjzr1hpJlJEZku73uXYOWc+1Y4hRSKpY6AmjV7vURIJzqL8rBg2l3v5w7M6nGt6MzAtT/WmvSHil0PRWnKUCxaooOtNvMQxEtR0AGmW4qL3rD5zOQWpQFrCrVHma/tHZJBDpqwJcltWFepAiHFENIiVJL65dwWdvm7a1pDpS76G9OiSC79NIkJejsxe/uYQl5hlIDkB+1CLesJRXgEjgnMGy11IF62fegivJWFKIYtV6Dl/E3cuIu4ZRdQYXYke3Y/pHf4hh8tD+mpOukNqLBxRR4jhsyQ99Nw9tqftAxWGmF8oDPlYbgAX6kK9qwbQtKjVlCzhugIvfcROAkJATQbjsw6loWKYsQKiQoVVRQoyqUFRpXX7tPhJJCiq6vozNWCM5OYnNqL9qkuRW9orLlkJs51ZhetAelu0ThQsTmQEmoZyz96BrR1gWsGDDXb7f7KUlxchy4OpAIApcPcvZusNnBAKjqd3YE0t6e8VvyOiQZQLMXcHTfV2v7REokAEkgO1qEsb92d4cJyTR6/zEUIs8dSUs5NiDe4Y0A8vpAGiMozd7+5IG511jqZLNt52G7dB96yLJLsxfUWb8P9ob4KhqbOdb9oTTfgGOXLQCxAJ1LftCiQpmHR+rD9YUPYWUFff+6Gz7TjqAtv97fSFCjD7S/F/szNnZH/AFCNMxHuYsYi57j/AMj+g9IUKNH0W+iNfzDufZmipIPIrsr84UKOf7T/AB/gXkIyT/hH+hX1H6mH8Rp/t/8AYQoUdf2RxIgo+HiO4+qYH4A1V2H1P6D0jkKEukP0EcxIUSS9vLbtEkiuHY2r7qLx2FB4H4J5p/xEDTMaf7YuYdI8FNB8zeTJp2jkKNOPtjj2VUj/AAh1If8A7YRNf9Svp+whQoopkOBqJj7fnHcEkBSAAGIqNDRNxrChRPgl9DOHVmTHryj6Kjs0/L/p+iY7CiIf8a/MceifEoHh2FjEGH/+wj/tJhQofkXk5JSAosNU/VQ+gHpEs75D/VHYUU+h+CCcaj+r/wDUWFCvmr/2/SFCiDNnMQOVPl7IBEVlCo7j/wBYUKFIGRzkhyGpmP1hYigpufzhQonyxESTU9v/AGV+kWsMbeX/AIwoUOHYIrzb+n0EKFCgIP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8" name="AutoShape 26" descr="data:image/jpeg;base64,/9j/4AAQSkZJRgABAQAAAQABAAD/2wCEAAkGBxQTEhQUExQVFhQXGCAYFxcYGBwYHBgYGRgYGBcZFxgaHCggGRonHRcYITIhJSosLi4uGB8zODMsNygtLisBCgoKDg0OGhAQGzckICQsLCwsLCw0LCwsLCw0LCwsNCwvLCwsLCwsLCwsLCwsLCwsLCwsLCwsLCwsLCwsLCwsLP/AABEIAMIBAwMBIgACEQEDEQH/xAAbAAABBQEBAAAAAAAAAAAAAAAFAAIDBAYBB//EAEAQAAECBAQEBAQEBAQGAwEAAAECEQADITEEEkFRBSJhcROBkaEGMrHwQsHR4RRScvEjYoKSFRYzorLCB8PSc//EABkBAAMBAQEAAAAAAAAAAAAAAAABAgMEBf/EADARAAICAgICAAIJAwUAAAAAAAABAhESIQMxQVEE8BMiQmFxgZGxwRSh4SMyM1Lx/9oADAMBAAIRAxEAPwDWtHWjrR1o9mzzBrQmhzQmhANaOtHWhNDsDkKHNCaEA1oUOaE0ADWhGHNCaABsNnTAkFSiAkVJOkSNGU+LjMXMly0OzZmH4i+mhNBeziM+XkcItouEcnRLifiIqWpMoAgWVvuekcwXGyhCvFzKWTygkW7jr9tADFzJkpJSuWknRZBDEvQNdTv6QLxBYgPW5e/TT9I8rk5uSMsrd/t+XR2R44tVR6BJ+IUGWZigRVmBc2fy84vYHiEuaAUG+mo7xiuCzUZwF8wbKQKEuwrVjproIJ4XjXgpIcTL0DAJ5iGpf1jbi+MpZTlrrr5/sZT4V1FAPiCV+LNVMJQ6tdnNv2e1Ikl8WZLZ1pYsAFkVPd+8N4zMVMLrW/RQZh/MMtwGAfpFHDyUVc5gRQAkG7ljWtveOKclnadfPk6EtG54Rx5CwlKyy7O7gsHqdD+cFZuKQlQSpQCjYHraPOZaUuWWtKRQBgTsCpjfp0i98Q4khSPxcozLB+YMLg2auzuaR28fxc8H06+flmEuGNo37QmjE8H46tMyWFE5VkJKVH5at5H9I3DR28POuRdUc8+PFjWhNDoTRsQNaE0OaE0FgNaE0OaE0FgNaE0OhNBYDWhQ6FBYHI60OaE0IY2E0OaE0ADWhGHGMhxDi5mKUhwPDdTilQWYmtoy5OXBFwhkajDYhMxOZJcfoWiZoCcGxASmqjzKYBXWprTrB1oqE8lYpRpjWhNDmhNFk0CuLcYTJISxUtQcJG1Q58xGTxnHJ4ISZigpV0s1DbK3ywX+M5cwZVIKlZ3SUpH4QAakaO5rvGMxOIzKCvlW93udSCQ4/vHm/FylbR18MVQawvG5yEgeKwJfm5if6SaAPBPFT5ngKCM6lTRmVMDAAMLEirp9BGInKKiKlRB8z2jScM4gqXKXLyiapTZUqPKDufQd2Fo5uDkaeMnpmnJDykDkzFpY/gBD5g71NVD8QqGLb+cfEsP4h8VJT8tWoAQk6dTWtq7RY4nnqVy0oKkgfypzJDOitUlhTcwPkzGISpgoVrS7/lCnlx67Q41II8NSEgqWcjFg4INg5ZtS4vppDOJSUJLo59SUtlDgKLvqxUe4MPlTUs6jc+jdtbwpWOQhkhKFJcHKQTmASXLvR9u8KE4NPL/I2n4KeIx4yoLuflSGskf3iRGISA+VNQ4ajakjrpFfis1C1lSR4YIACEhw9lAVezU77RBOxaVGiQPNh5k2u20Til0xhjAYIzFOpQDi+raBjqK+hiDD8QTLUVUUEqBNWKgQSQLuxANfeKuFmuQ5ypJ+UbA0Zha9TvE7SioFiKjmYLJYuaWNHpSHHkjF4r9RNN7NFwfBJxE9M1KQUJUSvNR3TykAEvXszGNq0YfgHFpOGlgJQpRUechJHLXKb7G0bTCzxMQlaXZQcOGPmI9X4ecWtd+Tj5Yu9kjQmjsdjosyGtChzRxoLA40Jo7CbpBYHIUdhNBYHIUdaFBYCaOtGT+HuOpKiZk4BFUpCqOEtVmYG9OkauVMCgFJIINiC4PYxlDkU+jSUHHs60Joc0KLskz3xUtaU5gpQSx+VqFqu/R4yvEEArypWFBJKiT1Avv2j0edLCklJsQ0ZLBcIAxakTQpRKczkAJLkJdPkTTQiMOXjs245USDFf8AUmVVlCHcZQ5AJYNej9svmb4NNUUsv5r23J19vWAXCpJz+AeYGq3qPlRvWjjoY1suWEhhaHxp9im/B1oq8RnqQh0IzqJAArqQHLWAFYttCIjYyPOPivj010SZqEpKSFqZ6lnYVoLh62gBjQJjBCACRUpN7BgH9hGkTw6XMxU0Tc3hywW8RZJIRdV6AsSAasx2gLwfi8pClpyZ0n5FEEEMxowKt9tLRwckXdyejpg9aRWCPCdNl6uLC9G9PWHYbFNzPXStWsGHr7RJxDATZ6wpKeaYCQDUgOzqt69DFEcMWFpSo5JjUCmFKmj/ADbi71GgjnlwW9GqnovTOLqmS/CZ0u9bpUaHKdKU8u8VcVgZiFJKxlzW/wA16j71ixg+GqnqnZTmUgZqUvRujHR9D5z4bh86etKK5fmDqsCUnNl3ZjY6Q1xy6q/QskgZjsXlISl2f22gpjuHqkh5tgWcf0pUW3qW/tFPjWEMqeZU1JYJZwWBoFOLvcD93EXOITyvDplipUrUsokk3L89GAFAGEJQirT7G29NdFRE1JJKQSySQGrmAASK0q5qY7PwqRlCSlWUBJd+YuXOVQdh2qKxQ4Zh1KVlBDh81bJALm+hbv6xKnFDOQpyXapa+vtpeM2pJV/6UPnrJIADW0oAwdmtpSJ0rSKF3a4PS/1jq8GRQHIosF5uvy5ctANGP5vFiZg5Yy5kkkXKVUFMoJBHnGUlGLxb2Oyzw/EpTlSEZjqHqaUqOvTeNP8AC0w4g+K6kFBykaTABQnRxUeQjH4PBLmTGCcyalw5BAsKV6VjdcDxUw5R4WUBkqLpFALpCaEAm/XeO74aPTfXjRhyv0H2hNFcY6XmKc4cEg7AgAkPZ2PsdjA5fHAJgSEOHFXAoSoZhU5hyg/6hHoOaOZRYZhQAxPxVKQKpWTqlqi9TVtLXrFSb8XjKpSUhyQEJvTVSjRr+o1eIlzwj2ylxSfg1TwoxE/44VmBQkBAJBCmqHoQrfpBPh/xjLmry+GsOeViFZqtajUqYlfEcbdWN8Ml4NI0JofCjczojywokhQWB45hJCyQgOTYUdLks7t9/TdfBsyWgKlZ3mOXSKgFLhRBBIjz6ROUEsFMr8XYuKVH33ixwtC0rSQ7AiqaZQ4UK2Bdq6ax5HFyYO0j0JwyVHsDdI5MmBIc0HWHJINQQQagguD2jzT4+4uTOMsK5UsGGup+pHlHo8nJhGzjhDJ0a+VxFUslcwp8BQdCit1FmYDQggk0/vYxE+XmlTiQCAoNqxSFF66ZffvHnGD4xNMnKArIpTOagGjgHUWo/wBIb/FqJAqXU2ZQv1fzJ9I55fE1qjWPEa2VPdWaUeeZNCR1SEIBZ6UOb/aY02MxKZMtzcBkgqAzGwDk+p0vGQ+H1TQUq8LOHdgAcrqKaEmhb8947xWRNxC1rKVoGUZEKKQQMtmdwSpqNdV92uWWNpbFKCumwp/zUEuJsopUC1FApOzK66RWwvxsjMfESEpu4JJAAcuGvpGbOGPiKQsqBPKlTJ0FOUkZzQWGp1ERYKQUsJqQUJzEgkvS46Gg82oWjF8vMmt/sXhCg78T/E+GKZ0sICiuSxWWB5g6UgXKhme4b6+cAlRsQBYBhR9Dq/5wzizGcvKXTmpV6dTqYI4cgS+cgu5AHKUkbkpNBozHqIU+WUtscYJdHOH4iYjOZZVLBDKD6JrzAjp51iTGYpMxAC1jOg8hIqoHmJJaoBsDvfYVKxKisqckm7nyIL32rDl4QlIUHJuQx3Nt2b7pCV/4HSNH8KTJpxCvCUfEKXvVbZc0sk3c5QCSwd49K4PJQnDIJyMU5lKa7C5fsBWPJOHzcpCStcsryFKw4qeQhw5ysol6VQKRpUccmDDKw8wBRAYKLqKnOZ3eoJBD2pG8eZca2Zyg5PRQ+MPDm4vNJDS0p5yXAUXOZgRTaBk5QzOTcsA2mvnbvvFjjuOlzJMpTLTMQshQPyqSQ/KNA413O8AZKy7kOH9e0cs3csrs1j1Rbzo8TlDJLtWvzUsAxoA3W0XJeEKRmzAEn0sSA2l/SA0hiq5Fg/VtfeL8ta0uASqgatCCLgGr6RE4ye0UvQUVijQk5mTl0oPrp6RF44Up1Hbrpf6UiGQLFbNauujgal+9YfmSki2ZjoGNbP8AfeMaV2UkGMBxnJnlpy1DEu25cEMxcn0hn/H5hTlQoyx8rSzlBqK3Jfzs9LwJmz3cOAW+YABm3Fz2pFcYgVYsGexFbC+7RrGUkqTdCwV2wrjeLLnVURUFyaJUbElrqLJ00iDDl1ZQ5U5epYOAOazJG/WKK8SSUjW5zl67l2o8RHG0JBvTvU1I3qWit3b7HSL2LU9QXF8oILaGgZoYZRLn5gKq26B9/wBOkUcMwqSA1gQDcGpBo0S4fiCtHF2IcCuVyW6pHR6xSXliv0GpuGEvw86XUoAjM6QEuQKO5ehtqNYeMOooOIsAsBJoHUBVgQ6hRoDY/FTFc0znoBmdyLEAV6a6RPheJTDm8NJ8NqINQDR2e9R7xeUaFTNnwb4xWpYSvKqjXykqYqoWZ6gVa0bgL/ttHmPBUyzLCyRKmIa4cFQYpUpJtVyANtLQRxMzxVrmOrKE51ZfnCyoBGYClOVi5s/SOnj5KXdmE4Jv0b6OxhsNNCkgnHFy91LBudHjsa/S/NkfRmGTPCUAHMHrcO/l5xew2KJCUpXcZanc6DyEAxLAOdbtcAVboa/dI0Hwpi5RURNllbWskkUo/wDawqI8tJZHY3o2fwRxJ0eAQGQCQrNRiaC/9VrZesDviLgSCrx5f+ISCAhJCmSmhIpWujfSs3xPOSSlEseHlXVRJbmBGbvUgqsz1tGdxCEylPnqnMlJudiSO5NOlTaOqfJjHGrRgo28kNRiDzpSHSqik0YMWNDrW7RWnqDqyHkzDKA9Gaor81/Uw7C4AmWrKXMvmULZUkX6tqHtYRSxUoVyuwGYVDMwvtq4jGtGi7NBwri8ySlpagK1KmpVTu4O328WMT8RInql5iPFFCsAhCUlyzE33I/WBXDZ8oTkIm80plZtwSHo1tfSGcUwsiZMaQWFSVKLJysGDVY3HnakXBtRpP8AImSVhDEy0kpmpIyswClAkKcsXFVDY6+0BMfjMhPMoqdyXpq7WiKdxFUxwSEoILHTanSg+kCMSkMoZnL8rak6lzSne8c8v9SW9DWkTzFA5piUjO7qo4Zqluu8RHGqzhSgC/0NCKaaRWlzcrsSxDF6aVt1iXDJzuMwTs9A3f71i0qAuysPLUhTgg0UFUs1svn7QYVxJEtCQh1lwCVKIYsCFJKCGJYC2hFr1cPgFrASSGyZknqgfLmYtRRpu2sRK4ZOQHMokfK5cgqUxDUcFj9uI1jmtol0wgcPKnFQCvCBlBIABKMwMxnpyqCglhYlRY6DZ8O+DMPlBxGIV4mUDLLKQA5AHzJJNSLAN7x5tOwqygZSrMCCzFgUuQKGocgvcEQ5fF5yZpmBZpRJOgBzC/UC8c3PlNqtUn+b8L8PdbN+NJLYf/8AkH4PGDHiS5hmSzTm+ZLFIcsapqA4FyARWuV8QhAtY00NSB3/AHjZJ+IZmJlmVNS/iS1pLfMc4HhKD65g4FLCMbiMNMbKEkKolSTyl+YsH/8A5m+0PhUsEp7fmvx/joU0k7XQzCpZJ32FwXYP01gkmUU2JFOZQu1stbPtow2gRhakEfb3iSfiTUPQG3Xb72hyTb0yVRamLBUKnKNySwB0p5RJJVYgGpoD+Z6N0ilh0FSSzdSWb6Xi4icEcqgC9NK2JKSKiwDwUuizmIYqA5SauoW8zaGYuQbgB7mugD63szwydjCpQSk5Rp/cCvl7aTonsWBdzUn9TUQtroNMqy8SzZgkg21buBrHZ1XZJCRR8qiBvWtYbPDrzpIJeoAe2tYsysUojmNDQDQWYNbW3WHvtAVJMpamyhyWqz+tGFaPBGZgDISSVAlKgksGFSBmzGjOQK9PKv8Ax5BGZid35ujmJcHxCXmCpyXl5uYAVI6VHvFKTeqJaOzEuhZCCGq9BaoILOAW3t6RMhExKU5gpAUHGlhWpDuxFOvrXmTkknwlkpBd2Y3+Vs3NygXtE+Oz8s0gkmuYrCgoGzhuU5SKaisPBOwy6HqClBLnWzbC77Xi7wqUTMSlKqqUDemVuZxTZ6taBsnimVTpAFGYsoM7mhSfto5h8fzGYlISEFwA5a7XJf3hJRSB2zQcVkITNWM4JBYk3dhmfKQLvQCFAhPEzM51TJrm/wDhoV7lnhRq8Xuvn9SfrIpyicpCw0uwo1QdLE12iWSouEgjYKI1bUClzEfB5jjKoPqHJYKe466O0WpOAnLUoCTMUAaFiQ2pej6Fusci23Gi02a7heHE3DkS1DxAcgUCAMwFas5e/dtoBcdxMpMxEqYKyqTCLqJINNDQC/WOCRPw0sTFHwimxUwqA5yg1UpwaNEHxDxNc9lzGWktlWlsrtYKSAVMcwY66b9drH7zNxakPwmME0+GW5ZZSC7Eiqzb5jQejdrHEuHAKypXlZ0kKD1SogU1BABGtBAfhcqqVlgEkltcx/K0E5qgSS/Ma1JvR6u3lGMuSlXkHaZV/hVuyVJJIA6gAVaOSeHqAAOXKmwNQXJe352i8rEpDil9Kv2F/OKkzGgX3IuA7CrMesQpzFbZDj8IkO5BP4ibg3JD6VgRMwyRUkt6Gt28vyg1jcQctmqEuzX+YE/rAeaplBiFdHeHG/IbKmMJoNOmp0JGlItcDQywVJoaBw9dq2/aOzpooVXG4emsNw0/KC27g6vZzFPrQwynEBJTmdqsAMrmge9XZvKDM3iUjDy5a1hU+ctKnSMgRlCykZgUv+H2ftU4PPl4hWDStAOVUwKFgcwSUqJN1Zkge3cofhzx/EllYARyS6uFEgLMtJ+YVKi1WfuD08UKVoiTKuBUjEqUZIKSJRUtxULBQQcwbMHNVGoBeMjgQBm8QZQhwQQzEUc9ekaLDEcPnrCJmY+AsTVAMZawxKU5gQSClLEjW0YVc5SuVSie5eu/WMuaOSrp+TXilizUfD/GJQn51gEPklg0yggBS1dWJA2r5ekfEHC5GKSnxEAlQzImSzzJDNzOLczAKfyMeJ4KVmUAxZ6sHPkI9FwWORJlzP8AHM3IC0tPyoLHmmLLlRAzUs5sGhJKKo0TvsyvFuELwq/DWQoXQtLZVizgvQvQh6ehNFJSVKPYt3JFtgSk9hGznyxi5ASiYlaxzJWBlHiWUkJJfmsxscpJOuUl8JWrUO7EWAqC5yuNDSprCtR2yHH0V0Tno4FGdvUnraIZhBIS7sKk+5EHJvwyQglC3UPwtSz031FoAJBDvdyOri8RCcZf7WN2h+JUElgGbRz696RxbhrVDggg7hojRNLptQv9iHYnEErKtTt60a0WkKyTCHMQA4JoSN3PqddImmyilOaoTm5SdSANqb06wOzd9z1+3i5hUTJgCUpKgT5PVnPncwOkFkWHmVDsal9g9yBpBXhcopTm1a1BTQubF+kcX8PzUJqAQRXJUi4puzA+cUJk0pUQHBBrpY7izbRnkpr6rGtdl7iM9K0kgELS2zEW7i+7esD5U06Od+uiaP1jmHTmSoqUR5XDxaw0xkUIzAexuend7Q0sVQdlQ3uAe9S/94tYeYEqYgFJcK1LPVj7P3jmDwyc2VS0F6gg0Naiz7ehhS8OM1C+pO28XYiTxFaOBoKQoIJKRQe5rWu0KM8peiqNthuD4bBKC1rckulJVlRoQwDk+ZaO434nmqQrw0pJ/mW5ADs4SD2Nd9Xr5zjuITpigrOqlzdQUK1F/qNOkEeEcSMsuuYVBgSCSNQDfv8ASIlld/2E+T0WsUkqClrUpcxQqs1PboOgpsIqYKYiW6eXI9AbXTooEKADnvteLePx6FpORGR31qOR09nNbatACXiTnS6UlsqQASARSprXU+e1IuUs+iLNFJ8JaUFwAKK5ciVG9xzPXUnrZ4Zi8EtSVZUJAa7joaGta3LQ2dMUuXnOVWVlNkZ0lLgjoQ+jOCGpHcFLISjOhaKfzFNiQAxL/YjBN+x1ssJwTjMU5SxtobbXt9mBWIBlqAWlmtUE2Z3sdYNzMQqZmy2sXFAzEu3YpA1+sE0BQUVuA+vKKAVSCXHqddSInjcovb0NpFaWhSkVZlJJuXcNQbVaBk7hy0JJDVuAXp1DdR6wRCCgky/lNddWFCztX3aLExJID5XAZwHarvS503jRcjT+4mjOzZZKSKvS+v7wpEsNlNFNy01+/pBPH4UBGZmPzVpoVFqu9/RooqnSWlqdSVj5gdWZlAk3vTpG8XktBQ7AllJIUQfw5SxBqzEau0aCThZhAKpi0kmuZZFSwe9TasCeGLlcygQT/KL1o7mhqbV7QQmT6EksAphVJIcOzEElm0oXHlU5zyxgVFLtgP4hXkWZepDqVfMDUMe4gbgcIC6lOB+Hr17RoJfBU4qeVLnS5YJsUqADCzgXJFaXJgnxHhIlTJEsKlLCwFBSVAiXlYkLCmILCzdI2UfZL+4A8I4SpQWtgUpIDOlJXuEFaSKa94Kccx0sSOVVVDKA6VKOa+ZQ+YADdnZm1l+JcaiUoy0guBQqSUsDUGtybv13BjGTJxmLsokmgAcknYC5JjOi7oOfDOMKV5AWz+vYdeukHOLTlyiFJYBfMRar1FBuCoVsobQOw3wRxCi/Ay7DPLzehUw7E6xDxKdPJH8RKWkIVlINs1CoBRcKURXWgGjREopoPBY4ZiVtnersNSro1bFvtoXG5RnSgshOcVIBbKFFyG1NqHrrEeGSlKcq3YMeVxqzktara2PSDnC8MlcxKlI5WLPWpFCz7V9YwwSlY16MAcNMektfkkn6COKkLT8yVJc6gj6x69Lw8rMDlb1Ao5r6QA+NsKkygUgcqgpv8uVQp5qHpHU9bDEw6pLB2IpQkMGve1YI8IxpRLWlyHO7DdrFnA6Q7DyzzJqxYBJJANdfLvFhXDCEf4RUf8tDRw7Gjbt/aMZtS0yaJ+H8SAIBJ/ygklLHRQB6vAvj+FyTXSlpa6pNnoCqj0qde2kPExWU5UsuWaPRvxEZSK/vEK888pQSxAKnIuSyfK3vEwhi7CgaUENt/cfrFvDyyUnKeZmZ6tq28GcUEollDBZSG3Dl6vf0h/CMOMpCkcwq7D29fWN5Y+xKwDLQxyliCxIao6DzidQCaIVqzbsL0Ag8vhTqJp6d710t+uq/4eEoUQg9TdqVv1rEZRvsqmD04DMH8RAfQhTj2hQbwWEKpaVBLAjcwoWv+wVL0BMP8OF3Jo7bas7f7TTR4M4LBJDZkhVS6SARUmxILDpq0WkJIQxZ9PqfqIamjvQgAv0Tf3VHJLkk9MKaIpeFZSUpAy5cuWlSLAgj+VTeUCuNcNQgeKs5UJJDBINzRg4oHIcwSw84FRYihqXejAn1J9QLxYnTXJALl2fcsCWFmBHvFKTi7YVoz0n4gkpuJiyAQCpjQ5SQQ9nGjRL/AMfllLELa/yhuoZzSKfHVsshVT1a1oClY0PkT9DHQoQe8f3Fv2aiTx+UlTpCkpaoyPzaK+7ue4ixHGpZVRa0jbISBRqdOkZszd6R3xRvFLjivs/uIN4jispQAM1VDR0K2A22eHTMdJKlFM5QBoHQuxd3yp7QAMwRzN5d4pRj1QGmn46QZbfxCcwDEeFNcg90MO7xDhOPhCChM9aSVA50S6gBJGUcwYEl/SM4sdXi2uRlQklufmtVmpV+oPnFxePSDG9mlX8SzFFOXGrYJLqXnQVKLsCEqIISDQlV9GDGFOJk5sypqF9ARalq9/QRmhEIVTr9/rFfStipGi4xxFPKmQhIYOVpWpSi+igaJOlKR1WNxhErLKUCQRLKUFKlJIyq5stQd7xmJaXpFzCz1SlOkkDY6h/2uOsLIYSxnCsRmR/EMkLLZioKajkOH5ugrvGg/wDijhBXi1zRzSpYKQprqVonYs7kaN/NFbiHF538IJedJSAEoloAILqcZixKlOCogMH3i38DfFycPKEpQCUupWYOakk1ArsNbQnJeBrs9R4ziky5ZNkhnvuz+Uef8W4vh5uGVNnOHmoSllsoTMiypYSAXTlyAkhnJsYL8bw8zHYY+HPSFqGZgCUqS4pmBKkpcfNlajbxi8bw/AiUuSr+JkYqXyqKzmlrmB7pSFsDoeUMX7obKCeJSAljNJoAHlEs1NdL0ghhuPyAXKlEsR/02DENZ2jFLSxbSLCZgyjpCcY+v3EpM3aPiuUC7rPkev6xHN+IZC0DMV582Z8tGajep9oxQmCHCYIH+A8n7NMrHYcqKitddMhat9Is4j4gw8v5CZlNEEXqRzkbRkFK8o4gjrEuKfaFZoZXG5T5hKXUu6qOdSG9IJ8LxMqYqksu1XIszGvaMtJWkpKFKLVKOim9szAemzwd+FEq8QjK7JdxsWILaior7QuTUW1Q762ab+FQVA5E1Bd6/wAvS2nlEsqRRx8p/QfpE3hqdO+vZi3n+kcAsK6DtQufvaPOfJezRUkNmKuAwcV2/a8V5shRzDe46MLepi4lBIv9lrw/IWL+1+vpWIzSYWC5PD1BI5j7a13hQTEg6ENo5EKD6RlWipJSKvoCa9z+0U8ViAFKBH4UuHZ3JV9A3SsWJYdQADE1oH3pXRh7gxQ4gVeJNq6siQC7tzF67Uq126xtBfWII8CEJJJFa0trzeh/OJ5KRmKnJAVUAM5oN62pa8MwyAwUsAG5WKAV1BuKPoIikSTMClZiJajQVSpYoXOoQS5ADE1qBGutsXQF49ITMnAS3Us3Y/KxZrMa3a2sSf8AJlv8erO2T837xo0yRQpCAwYMwYWZOwoKdInlSzQUq9X36j7rA+eSSSFSs8/xnB5sssxUmrKSxTR3elDQljEI4XNyeJkUEuzkAV0pdurNHogQQTVulzUB9e0dyJylJDvUuL3f6/WH/Uv0TSPPcDwmbNfJoH2vYDrDEYBRzAggpOUgpZjs79I3WAkpCWAypUXSwah+WmhAAeJJxzsgpzAivvr0/KG/iZXpBRhJPCFFaRoTVtBqfSGcQnGYt2oAwHRyfzbyEbaTg5aUEgkFQIFiWcZmoGuPQ+dY8IQ5ZRINzQ08u+savmxW/KLaWNL5+d/qYpI+2iGYmvff7Eaz/llK6pWpPkG9oHcU4GqWlSwSUoorMADdqMSGq0UuWLdEUA1JYlraa0ekJjfSLGBwK5p5ElfkWGgrbUFoK4XgE4u8tm2KRobsd4pzS7YVYGdVCk2qCCQXIDs0clAp1AjUH4SnrGXNKYGj/ML0UpKaA/Uxnsdw8yjlWwX/AC3obKcUrsWMJTT0golw2PKS4UUn+ZBI9xWCRxKpykhWaYWAcVWw23LPf1ED8PhknlK0yyoPmUoMxADEpLOXNyGYgiDPB8IJOJQnOmYkJCiaMX/1MR9tCuuhrZnp6Qlag5ICiHIYkAkORpa0MCekbJfADMmzFzEkjOtkgvdRIKiLm1qV1iadwOUxaWNf5qULG8TLnigxMKR17ekW5/D1IQlZbKv5VAljSoqHcW22eNuPh/DqAeUxIFir9aRax/A0TkIlklKEmmRhTKzB0kC9ukQ/ildIFGzzUqpYv3jqe0b+X8HyAaqmG/4hp2SIlR8K4bMHSpqvzG/Ll6/zesH9TFhgzz5K20B7h42Pw+hZkInLoUKKQE0zStXQKEpJcNVhq9SyPhvCP/0nH9Szp/V9tBKRJSE5UpAQkUDEFgGYeVIT+LpNLp9jwXkjOISE5noGIbUG3dwBFDGYgqlTNHSqulRTz/SLglhKXSPIu4Bux9wD2szdnSEzE1SlSfwsXBJe3R6+Uciiqy8FyxvRWXiCyWIU4oARQMm/9vpEuHWsizUo412IuNIlTLyAJyMQK7k1t90hBa8xprUjRy/5wtC0Sid0fq0KGlD6etekKKSh6KyiPlYIg3Harjo0VMRJSFqYgrKQcoYAAE8y1fhSc17l6AxPxQz6/wAOtMsgMQtJdRskpIdqDUajy5h+CLUoS5nh+B8ygnMFLUWKUzAokqFyXU5o71EWo+2TaRFJwUuakEqzIe4DJXtl/wAlH/zdRe0vBpHS7vShYU2gyjAhrFu/pbTtCXgQQQodbnVhfa8RK2ICJwSWcEs+o8iD97R3+ACg7kVev5wZGAABGjhv1ZoeMEC7GpB9abntEVIKAqsAAWfX+/0aGnhyTUkgEZS2xexG7m3eDacELWufd46OHJAr5a0o4b71hrJBSAJwqQALm/mLH2HpEwwKClNwQW/sNiC0E8RhkJZ1JCi+RKiwLCz6Cw8zFTgU1M8KKKLl5UzAKhExgVJB1Y6iNIcU2sn0g1dFRWESwHmfMM3XaI5eCQC5etqbM3rXzHWDszh2UEqITRuZks5pU0fTyhq8AB+JIe1QK+cZyU5OyrBIwqTuKW7O/u0DuMcCGIEtGcpSlWZQA+cbGoIsYPKmyqtNlkhQSQFJNXFGe/7RFMxmGGYmdLo7stJ8gH7QL6RbQmUUcPlJLABIGgDAAFqDSw9I6JKQxFTcnyJD+le8W04/DEOJ0sDNcqFSW6009O8dPEsMkVny6sakUBZtXFCKd9oMZiIVAaczsw3Iu+2/lA5fw1hlqUpUsqWrmUSVXfQFVO0F8ZxjCS6KmJBaly9SRRIO4iGRx3CrDeKQTQBSSD6szfSGo8i6CgXJ4Th8OlakyzlLZqlWooxJo6vNu0QfD/DVolKZMlCJiieUZlhJJJRmaoFRcs1jGgxmIkqQUGqVAi1B0P7RX4diZKUFKjlYgkBIHMU89EACqgoggWNdSdYt4Pe/4DomYU0rZmp00p+fSEqWDVgFPszfdYlSJMyviKq9w3eragW6w9M+UeXxKvVga2/RvSMMWOirLdgL67Go08wIcpDFhXqdi/vSHTsbh5d5rAWOgHRrj9YrnjWFcZZylEkBkypmp3UkDTfeKXFN7QqJUhIKnqwp1qHfa9u0dVM2Gmn3vFyXkqkqar2L7kW2+vaOvLqcyW1JfTYNSJwfQUVVzSzACp112hIT8zDUfTQ7iLoUgtzCm4OzVBAjqJqXooWZqgWIJfq/tCx3tgUmWSKd/Y7bRVm4bIoqDhNSUNQkgnMNQWDU23rBYTkEitR7F6N6RYSEXzBrO41fXasaQ0xNNgrxwoAgPs1tnA07XhqVM99+tQKNp+4MD+PYpWFUjwQlipJOqWc5uS4OZrFmLaV0ZVLLEkGj0cXFaNSofpDlwUsr7B96KEpLDU60oK1GsKC6RL/mQPX8hChfR/eGysJu++9R394qY0KX8sxSeoCXe+oLQ+aOgNXLWAYs/SsRgsoDZ60rYd7xjbRpQ0S1JqcQt3Yhks5LaJ3N2pSHCUpw0xJFiFAu1qEEEe/0h6w7i58vIi76+0QoOa1d9Wvp3EDn94tFsTg1FCmxL2IN4iUc1HIOwN3d3v0ERpCSQW1LNs59v0MWCjNQfXV9W84Vt+R0VZgSzOo21N9jpEX8ODzFazShzKqHtS7xeVLrzD6dT5ftDTIOoPrpSvpCWQAWbwnMpJKyUgk1USS9qm1xvaHcK4aZapjBCUKYjKliCBlsA1RV4LYiSz05gz9gx++4h4OUgEa7jQkbPrGqnNav7gxKuJQ/4ioKukoCtGrmBawHl5xQXwKUSVVszBkigYUSGg0pJFLOQ2werne/0iNaQSzV2+7Wibl7CgPh/h/DpWVZGcVFWYM7bAtEsrgMhFpYqGrXua7vpBGXKrqQKVPRz/3Fo6qXYA3+lzWBzlXYUUZ/BpUwMtObN0+Ubgjv7wlcIlCnhAi9Bfqd4JqksSHJJpdqO4bY0+6w5Euqgp6k6s1TU+dYVt6sQIlcMlJBaWlP+gU3ba9+ph/8GnYFQ3H62goqTSpqHpU3s3WuhivLlsp9QXP33aE212FFSXgk6JfU7PX9YkTL1AbsdqflFuXoXpc9LXpqTHJabkDp0IcFzs4+ggv0PZX8EG9/xPUG1/aIpsoVLU+j1YxOmQSSQak22o7Ho8dUiha7m5o1RU7uAPWM8pWLZBMkhmy9hTW/1iJMoAsB2Ldn+v1iXE4oj5jrtdrsPMw2TOrSwB17CgvZorO/AWSoDJqa5u16fSGrSpzf7rHM4OUuwcP+u+los4eYMzCrVqH+6/QQZJgRCVa42Njf2jv8GczhvM9vzEPmFOV3JfozXOvlD5KWFHBe7/dL+8VSHRCMEwdiGctS+n1MOVIJTQF6O3d6ejQ8lqmg6PUVP6wpq2d876MLDo+t4eKChi5R0f8AOg6QsNLrWn7vDFTSAHep16J+t/URIlWalvcCjn76RGWwociRT8PnCjiFFvmbpCh5r0FCmKJcWBB1tZ/1v0aOKlErNlCwJ0o9Sdae0W50wZbjpSoNPWIFzvlAFi1ab5ga3cP2eKbTHY/DyiEsRX92Hm1dofLkgHmZL67CjaQpeIrQhr00cPQV0IpHVuo1IIoly+jV/qdPvD+qGhyxUBizV+prYdh1hsiY9KB610qdh200hmdKWU9zQU6gv5sbxFLoa3znqQGcAeYJgUkFotzUAEh761122pDZckFiTpby+t/SIUEqZiWzEBVqAEn6epEKSsuHGW411fS5H6Q7QHVTanp3ALOC/oPWOy0pKCp3ZQBcbkWbdxEU9fIopd2OjOTVj6xDLPMtANKEmjB0pAvfQ0guxlubLzVzHY66Emp+6QsOVCSCaq/E9LM36bRHipPKtJDZk6bOLbOx7N6zKQRlysQ4Ff5gaD0q/UQa7Cx38PpTQOnq9967bRDISSo6Bj6AN+p9OjTylqI/yrs1y+/QPpsdLyYFZJPLQWJZ6uLjzr1hpJlJEZku73uXYOWc+1Y4hRSKpY6AmjV7vURIJzqL8rBg2l3v5w7M6nGt6MzAtT/WmvSHil0PRWnKUCxaooOtNvMQxEtR0AGmW4qL3rD5zOQWpQFrCrVHma/tHZJBDpqwJcltWFepAiHFENIiVJL65dwWdvm7a1pDpS76G9OiSC79NIkJejsxe/uYQl5hlIDkB+1CLesJRXgEjgnMGy11IF62fegivJWFKIYtV6Dl/E3cuIu4ZRdQYXYke3Y/pHf4hh8tD+mpOukNqLBxRR4jhsyQ99Nw9tqftAxWGmF8oDPlYbgAX6kK9qwbQtKjVlCzhugIvfcROAkJATQbjsw6loWKYsQKiQoVVRQoyqUFRpXX7tPhJJCiq6vozNWCM5OYnNqL9qkuRW9orLlkJs51ZhetAelu0ThQsTmQEmoZyz96BrR1gWsGDDXb7f7KUlxchy4OpAIApcPcvZusNnBAKjqd3YE0t6e8VvyOiQZQLMXcHTfV2v7REokAEkgO1qEsb92d4cJyTR6/zEUIs8dSUs5NiDe4Y0A8vpAGiMozd7+5IG511jqZLNt52G7dB96yLJLsxfUWb8P9ob4KhqbOdb9oTTfgGOXLQCxAJ1LftCiQpmHR+rD9YUPYWUFff+6Gz7TjqAtv97fSFCjD7S/F/szNnZH/AFCNMxHuYsYi57j/AMj+g9IUKNH0W+iNfzDufZmipIPIrsr84UKOf7T/AB/gXkIyT/hH+hX1H6mH8Rp/t/8AYQoUdf2RxIgo+HiO4+qYH4A1V2H1P6D0jkKEukP0EcxIUSS9vLbtEkiuHY2r7qLx2FB4H4J5p/xEDTMaf7YuYdI8FNB8zeTJp2jkKNOPtjj2VUj/AAh1If8A7YRNf9Svp+whQoopkOBqJj7fnHcEkBSAAGIqNDRNxrChRPgl9DOHVmTHryj6Kjs0/L/p+iY7CiIf8a/MceifEoHh2FjEGH/+wj/tJhQofkXk5JSAosNU/VQ+gHpEs75D/VHYUU+h+CCcaj+r/wDUWFCvmr/2/SFCiDNnMQOVPl7IBEVlCo7j/wBYUKFIGRzkhyGpmP1hYigpufzhQonyxESTU9v/AGV+kWsMbeX/AIwoUOHYIrzb+n0EKFCgIP/Z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101600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0" name="Picture 28" descr="malloy-aeronautics-hoverbike-1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23350" y="5498722"/>
            <a:ext cx="1932772" cy="1087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80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F497D"/>
                </a:solidFill>
                <a:latin typeface="Eurostile"/>
                <a:cs typeface="Eurostile"/>
              </a:rPr>
              <a:t>Inspiring examples</a:t>
            </a:r>
          </a:p>
        </p:txBody>
      </p:sp>
      <p:pic>
        <p:nvPicPr>
          <p:cNvPr id="4" name="Picture 3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34" name="Tekstvak 33"/>
          <p:cNvSpPr txBox="1"/>
          <p:nvPr/>
        </p:nvSpPr>
        <p:spPr>
          <a:xfrm>
            <a:off x="1909422" y="662736"/>
            <a:ext cx="704043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 indent="-266700">
              <a:buFont typeface="Arial" pitchFamily="34" charset="0"/>
              <a:buChar char="•"/>
            </a:pPr>
            <a:r>
              <a:rPr lang="en-US" sz="1600" dirty="0" smtClean="0"/>
              <a:t>Team Black Sheep Amsterdam </a:t>
            </a:r>
            <a:r>
              <a:rPr lang="en-US" sz="1600" dirty="0" smtClean="0">
                <a:hlinkClick r:id="rId4"/>
              </a:rPr>
              <a:t>http://www.youtube.com/watch?v=0q1GNCSaeyc</a:t>
            </a: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err="1" smtClean="0"/>
              <a:t>Eerste</a:t>
            </a:r>
            <a:r>
              <a:rPr lang="en-US" sz="1600" dirty="0" smtClean="0"/>
              <a:t> </a:t>
            </a:r>
            <a:r>
              <a:rPr lang="en-US" sz="1600" dirty="0" err="1" smtClean="0"/>
              <a:t>vlucht</a:t>
            </a:r>
            <a:r>
              <a:rPr lang="en-US" sz="1600" dirty="0" smtClean="0"/>
              <a:t> van de </a:t>
            </a:r>
            <a:r>
              <a:rPr lang="en-US" sz="1600" dirty="0" err="1" smtClean="0"/>
              <a:t>Delfly</a:t>
            </a:r>
            <a:r>
              <a:rPr lang="en-US" sz="1600" dirty="0" smtClean="0"/>
              <a:t> Micro: </a:t>
            </a:r>
            <a:r>
              <a:rPr lang="en-US" sz="1600" dirty="0" smtClean="0">
                <a:hlinkClick r:id="rId5"/>
              </a:rPr>
              <a:t>http://www.youtube.com/watch?v=L17Ox4FQTkM</a:t>
            </a:r>
            <a:endParaRPr lang="en-US" sz="1600" dirty="0" smtClean="0">
              <a:hlinkClick r:id="rId4"/>
            </a:endParaRPr>
          </a:p>
          <a:p>
            <a:pPr marL="266700" lvl="1" indent="-266700"/>
            <a:endParaRPr lang="en-US" sz="1600" dirty="0" smtClean="0">
              <a:hlinkClick r:id="rId5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smtClean="0"/>
              <a:t>DIY: Drone It Yourself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r>
              <a:rPr lang="en-US" sz="1600" dirty="0" smtClean="0">
                <a:hlinkClick r:id="rId6"/>
              </a:rPr>
              <a:t>http://thecreatorsproject.vice.com/blog/a-diy-kit-that-lets-you-build-your-own-drone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endParaRPr lang="en-US" sz="1600" dirty="0" smtClean="0">
              <a:hlinkClick r:id="rId5"/>
            </a:endParaRPr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smtClean="0"/>
              <a:t>3i-2SEAS-20 </a:t>
            </a:r>
            <a:r>
              <a:rPr lang="en-US" sz="1600" dirty="0" smtClean="0"/>
              <a:t>movie: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https://www.youtube.com/watch?v=wHQnpfgvK1o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smtClean="0"/>
              <a:t>RPAS van </a:t>
            </a:r>
            <a:r>
              <a:rPr lang="en-US" sz="1600" dirty="0" err="1" smtClean="0"/>
              <a:t>papier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r>
              <a:rPr lang="en-US" sz="1600" dirty="0" smtClean="0">
                <a:hlinkClick r:id="rId8"/>
              </a:rPr>
              <a:t> http://www.kickstarter.com/projects/393053146/powerup-30-smartphone-controlled-paper-airplane#! 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smtClean="0"/>
              <a:t>Hover Bike: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r>
              <a:rPr lang="en-US" sz="1600" dirty="0" smtClean="0">
                <a:hlinkClick r:id="rId9"/>
              </a:rPr>
              <a:t> </a:t>
            </a:r>
            <a:r>
              <a:rPr lang="en-US" sz="1600" dirty="0" smtClean="0">
                <a:hlinkClick r:id="rId9"/>
              </a:rPr>
              <a:t>http</a:t>
            </a:r>
            <a:r>
              <a:rPr lang="en-US" sz="1600" dirty="0" smtClean="0">
                <a:hlinkClick r:id="rId9"/>
              </a:rPr>
              <a:t>://</a:t>
            </a:r>
            <a:r>
              <a:rPr lang="en-US" sz="1600" dirty="0" smtClean="0">
                <a:hlinkClick r:id="rId9"/>
              </a:rPr>
              <a:t>www.youtube.com/watch?v=sVYwDeoPpyM</a:t>
            </a: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err="1" smtClean="0"/>
              <a:t>Eerste</a:t>
            </a:r>
            <a:r>
              <a:rPr lang="en-US" sz="1600" dirty="0" smtClean="0"/>
              <a:t> </a:t>
            </a:r>
            <a:r>
              <a:rPr lang="en-US" sz="1600" dirty="0" err="1" smtClean="0"/>
              <a:t>vlucht</a:t>
            </a:r>
            <a:r>
              <a:rPr lang="en-US" sz="1600" dirty="0" smtClean="0"/>
              <a:t> </a:t>
            </a:r>
            <a:r>
              <a:rPr lang="en-US" sz="1600" dirty="0" err="1" smtClean="0"/>
              <a:t>bemande</a:t>
            </a:r>
            <a:r>
              <a:rPr lang="en-US" sz="1600" dirty="0" smtClean="0"/>
              <a:t> </a:t>
            </a:r>
            <a:r>
              <a:rPr lang="en-US" sz="1600" dirty="0" err="1" smtClean="0"/>
              <a:t>elektrische</a:t>
            </a:r>
            <a:r>
              <a:rPr lang="en-US" sz="1600" dirty="0" smtClean="0"/>
              <a:t> </a:t>
            </a:r>
            <a:r>
              <a:rPr lang="en-US" sz="1600" dirty="0" err="1" smtClean="0"/>
              <a:t>multicopter</a:t>
            </a:r>
            <a:r>
              <a:rPr lang="en-US" sz="1600" dirty="0" smtClean="0"/>
              <a:t> E-</a:t>
            </a:r>
            <a:r>
              <a:rPr lang="en-US" sz="1600" dirty="0" err="1" smtClean="0"/>
              <a:t>Volo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r>
              <a:rPr lang="en-US" sz="1600" dirty="0" smtClean="0">
                <a:hlinkClick r:id="rId8"/>
              </a:rPr>
              <a:t> </a:t>
            </a:r>
            <a:r>
              <a:rPr lang="en-US" sz="1600" dirty="0" smtClean="0">
                <a:hlinkClick r:id="rId10"/>
              </a:rPr>
              <a:t>http://www.youtube.com/watch?v=ou1QTnYrKv8</a:t>
            </a:r>
            <a:endParaRPr lang="en-US" sz="1600" dirty="0" smtClean="0"/>
          </a:p>
          <a:p>
            <a:pPr marL="266700" lvl="1" indent="-266700"/>
            <a:endParaRPr lang="en-US" sz="1600" dirty="0" smtClean="0"/>
          </a:p>
          <a:p>
            <a:pPr marL="266700" lvl="1" indent="-266700">
              <a:buFont typeface="Arial" pitchFamily="34" charset="0"/>
              <a:buChar char="•"/>
            </a:pPr>
            <a:r>
              <a:rPr lang="en-US" sz="1600" dirty="0" err="1" smtClean="0"/>
              <a:t>Bemande</a:t>
            </a:r>
            <a:r>
              <a:rPr lang="en-US" sz="1600" dirty="0" smtClean="0"/>
              <a:t> ambulance: </a:t>
            </a:r>
            <a:r>
              <a:rPr lang="en-US" sz="1600" dirty="0" smtClean="0">
                <a:hlinkClick r:id="rId5"/>
              </a:rPr>
              <a:t/>
            </a:r>
            <a:br>
              <a:rPr lang="en-US" sz="1600" dirty="0" smtClean="0">
                <a:hlinkClick r:id="rId5"/>
              </a:rPr>
            </a:br>
            <a:r>
              <a:rPr lang="en-US" sz="1600" dirty="0" smtClean="0">
                <a:hlinkClick r:id="rId11"/>
              </a:rPr>
              <a:t>http://www.liveleak.com/view?i=1f9_1392377014</a:t>
            </a:r>
            <a:endParaRPr lang="en-US" sz="1600" dirty="0" smtClean="0"/>
          </a:p>
          <a:p>
            <a:pPr marL="266700" lvl="1" indent="-266700"/>
            <a:r>
              <a:rPr lang="en-US" sz="1600" dirty="0" smtClean="0">
                <a:hlinkClick r:id="" action="ppaction://noaction"/>
              </a:rPr>
              <a:t/>
            </a:r>
            <a:br>
              <a:rPr lang="en-US" sz="1600" dirty="0" smtClean="0">
                <a:hlinkClick r:id="" action="ppaction://noaction"/>
              </a:rPr>
            </a:br>
            <a:endParaRPr lang="en-US" sz="1600" dirty="0" smtClean="0">
              <a:hlinkClick r:id="rId5"/>
            </a:endParaRPr>
          </a:p>
          <a:p>
            <a:pPr marL="266700" lvl="1" indent="-266700">
              <a:buFont typeface="Arial" pitchFamily="34" charset="0"/>
              <a:buChar char="•"/>
            </a:pPr>
            <a:endParaRPr lang="en-US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1F497D"/>
                </a:solidFill>
                <a:latin typeface="Eurostile"/>
                <a:cs typeface="Eurostile"/>
              </a:rPr>
              <a:t>Flightplan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4" name="Tekstvak 13"/>
          <p:cNvSpPr txBox="1">
            <a:spLocks noGrp="1"/>
          </p:cNvSpPr>
          <p:nvPr>
            <p:ph idx="1"/>
          </p:nvPr>
        </p:nvSpPr>
        <p:spPr>
          <a:xfrm>
            <a:off x="1909422" y="1353799"/>
            <a:ext cx="5805828" cy="4782848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/>
            </a:r>
            <a:b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/>
            </a:r>
            <a:b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nl-NL" sz="2400" b="1" dirty="0" smtClean="0">
                <a:latin typeface="Eurostile"/>
                <a:cs typeface="Eurostile"/>
              </a:rPr>
              <a:t> </a:t>
            </a:r>
          </a:p>
          <a:p>
            <a:r>
              <a:rPr lang="nl-NL" sz="3600" dirty="0" err="1" smtClean="0">
                <a:solidFill>
                  <a:srgbClr val="1F497D"/>
                </a:solidFill>
                <a:latin typeface="Eurostile"/>
                <a:cs typeface="Eurostile"/>
              </a:rPr>
              <a:t>Current</a:t>
            </a:r>
            <a: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  <a:r>
              <a:rPr lang="nl-NL" sz="3600" dirty="0" err="1" smtClean="0">
                <a:solidFill>
                  <a:srgbClr val="1F497D"/>
                </a:solidFill>
                <a:latin typeface="Eurostile"/>
                <a:cs typeface="Eurostile"/>
              </a:rPr>
              <a:t>situation</a:t>
            </a:r>
            <a: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  <a:t/>
            </a:r>
            <a:b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endParaRPr lang="nl-NL" sz="36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r>
              <a:rPr lang="nl-NL" sz="3600" dirty="0" err="1" smtClean="0">
                <a:solidFill>
                  <a:srgbClr val="1F497D"/>
                </a:solidFill>
                <a:latin typeface="Eurostile"/>
                <a:cs typeface="Eurostile"/>
              </a:rPr>
              <a:t>Innovation</a:t>
            </a:r>
            <a: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</a:p>
          <a:p>
            <a:endParaRPr lang="nl-NL" sz="36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r>
              <a:rPr lang="nl-NL" sz="3600" dirty="0" err="1" smtClean="0">
                <a:solidFill>
                  <a:srgbClr val="1F497D"/>
                </a:solidFill>
                <a:latin typeface="Eurostile"/>
                <a:cs typeface="Eurostile"/>
              </a:rPr>
              <a:t>Future</a:t>
            </a:r>
            <a: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  <a:t/>
            </a:r>
            <a:br>
              <a:rPr lang="nl-NL" sz="36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endParaRPr lang="nl-NL" sz="3600" dirty="0" smtClean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8" name="Afbeelding 8" descr="low_flying_aircraft.jpg"/>
          <p:cNvPicPr>
            <a:picLocks noChangeAspect="1"/>
          </p:cNvPicPr>
          <p:nvPr/>
        </p:nvPicPr>
        <p:blipFill rotWithShape="1">
          <a:blip r:embed="rId3" cstate="print"/>
          <a:srcRect l="433" t="3847" r="2101" b="3409"/>
          <a:stretch/>
        </p:blipFill>
        <p:spPr>
          <a:xfrm>
            <a:off x="120031" y="274638"/>
            <a:ext cx="1677947" cy="941733"/>
          </a:xfrm>
          <a:prstGeom prst="rect">
            <a:avLst/>
          </a:prstGeom>
          <a:ln w="19050" cmpd="sng">
            <a:solidFill>
              <a:srgbClr val="1F497D"/>
            </a:solidFill>
          </a:ln>
        </p:spPr>
      </p:pic>
      <p:pic>
        <p:nvPicPr>
          <p:cNvPr id="11" name="Picture 10" descr="sxm4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31" y="1353799"/>
            <a:ext cx="1677947" cy="1011243"/>
          </a:xfrm>
          <a:prstGeom prst="rect">
            <a:avLst/>
          </a:prstGeom>
          <a:ln w="19050" cmpd="sng">
            <a:solidFill>
              <a:srgbClr val="1F497D"/>
            </a:solidFill>
          </a:ln>
        </p:spPr>
      </p:pic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Eurostile"/>
                <a:cs typeface="Eurostile"/>
              </a:rPr>
              <a:t>Current Situation</a:t>
            </a:r>
            <a:endParaRPr lang="en-US" sz="3600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4" name="Tekstvak 13"/>
          <p:cNvSpPr txBox="1">
            <a:spLocks noGrp="1"/>
          </p:cNvSpPr>
          <p:nvPr>
            <p:ph idx="1"/>
          </p:nvPr>
        </p:nvSpPr>
        <p:spPr>
          <a:xfrm>
            <a:off x="1909422" y="1417638"/>
            <a:ext cx="7040433" cy="4801314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  <a:latin typeface="Eurostile"/>
                <a:cs typeface="Eurostile"/>
              </a:rPr>
              <a:t> Who are flying RPAS/model aircraft:  </a:t>
            </a: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en-US" sz="1800" dirty="0" smtClean="0">
              <a:solidFill>
                <a:schemeClr val="tx2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nl-NL" sz="14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nl-NL" sz="14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>
              <a:buNone/>
            </a:pPr>
            <a:endParaRPr lang="nl-NL" sz="1400" dirty="0" smtClean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9" name="Groep 18"/>
          <p:cNvGrpSpPr/>
          <p:nvPr/>
        </p:nvGrpSpPr>
        <p:grpSpPr>
          <a:xfrm>
            <a:off x="1996593" y="2078066"/>
            <a:ext cx="7028014" cy="3953935"/>
            <a:chOff x="2042772" y="1775882"/>
            <a:chExt cx="7028014" cy="3953935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042772" y="1775882"/>
              <a:ext cx="3209547" cy="17864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b="1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The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Eurostile"/>
                  <a:ea typeface="+mn-ea"/>
                  <a:cs typeface="Eurostile"/>
                </a:rPr>
                <a:t> professional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Eurostile"/>
                  <a:ea typeface="+mn-ea"/>
                  <a:cs typeface="Eurostile"/>
                </a:rPr>
                <a:t>Various “approved” platforms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Eurostile"/>
                  <a:ea typeface="+mn-ea"/>
                  <a:cs typeface="Eurostile"/>
                </a:rPr>
                <a:t>Good </a:t>
              </a:r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f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Eurostile"/>
                  <a:ea typeface="+mn-ea"/>
                  <a:cs typeface="Eurostile"/>
                </a:rPr>
                <a:t>light  preparation</a:t>
              </a:r>
            </a:p>
            <a:p>
              <a:pPr marL="342900" lvl="0" indent="-342900">
                <a:spcBef>
                  <a:spcPct val="20000"/>
                </a:spcBef>
                <a:buFont typeface="Arial"/>
                <a:buChar char="•"/>
              </a:pPr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Did  take education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Eurostile"/>
                  <a:ea typeface="+mn-ea"/>
                  <a:cs typeface="Eurostile"/>
                </a:rPr>
                <a:t>Has a CAA license / exemption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Responsible behavior</a:t>
              </a: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497852" y="1775882"/>
              <a:ext cx="3572934" cy="17864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75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3800" b="1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The  “beginning” professional</a:t>
              </a:r>
            </a:p>
            <a:p>
              <a:pPr>
                <a:lnSpc>
                  <a:spcPct val="120000"/>
                </a:lnSpc>
              </a:pPr>
              <a:r>
                <a:rPr lang="en-US" sz="29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Various platforms</a:t>
              </a:r>
            </a:p>
            <a:p>
              <a:pPr>
                <a:lnSpc>
                  <a:spcPct val="120000"/>
                </a:lnSpc>
              </a:pPr>
              <a:r>
                <a:rPr lang="en-US" sz="29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(still / partially) unknown with air laws</a:t>
              </a:r>
            </a:p>
            <a:p>
              <a:pPr>
                <a:lnSpc>
                  <a:spcPct val="120000"/>
                </a:lnSpc>
              </a:pPr>
              <a:r>
                <a:rPr lang="en-US" sz="29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Flies (almost) everywhere</a:t>
              </a:r>
            </a:p>
            <a:p>
              <a:pPr>
                <a:lnSpc>
                  <a:spcPct val="120000"/>
                </a:lnSpc>
              </a:pPr>
              <a:r>
                <a:rPr lang="en-US" sz="29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Often no aerospace background</a:t>
              </a:r>
            </a:p>
            <a:p>
              <a:pPr>
                <a:lnSpc>
                  <a:spcPct val="120000"/>
                </a:lnSpc>
              </a:pPr>
              <a:r>
                <a:rPr lang="en-US" sz="29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(Unconscious) </a:t>
              </a:r>
              <a:r>
                <a:rPr lang="en-US" sz="2900" dirty="0" err="1" smtClean="0">
                  <a:solidFill>
                    <a:srgbClr val="1F497D"/>
                  </a:solidFill>
                  <a:latin typeface="Eurostile"/>
                  <a:cs typeface="Eurostile"/>
                </a:rPr>
                <a:t>risc</a:t>
              </a:r>
              <a:endParaRPr lang="en-US" sz="2900" dirty="0" smtClean="0">
                <a:solidFill>
                  <a:srgbClr val="1F497D"/>
                </a:solidFill>
                <a:latin typeface="Eurostile"/>
                <a:cs typeface="Eurostile"/>
              </a:endParaRPr>
            </a:p>
            <a:p>
              <a:pPr marL="0" indent="0">
                <a:buFont typeface="Arial"/>
                <a:buNone/>
              </a:pPr>
              <a:endParaRPr lang="en-US" dirty="0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118972" y="3943350"/>
              <a:ext cx="3209547" cy="17864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800" b="1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The serious hobbyist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Toys ++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Applies to the rules of model aircraft  flying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On special  fields (NL: </a:t>
              </a:r>
              <a:r>
                <a:rPr lang="en-US" sz="1400" dirty="0" err="1" smtClean="0">
                  <a:solidFill>
                    <a:srgbClr val="1F497D"/>
                  </a:solidFill>
                  <a:latin typeface="Eurostile"/>
                  <a:cs typeface="Eurostile"/>
                </a:rPr>
                <a:t>KNVvL</a:t>
              </a:r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)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Dive into the mater</a:t>
              </a:r>
            </a:p>
            <a:p>
              <a:pPr lvl="0">
                <a:defRPr/>
              </a:pPr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Responsible behavior</a:t>
              </a: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5571066" y="3943350"/>
              <a:ext cx="3378789" cy="17864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1800" b="1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The (occasional) enthusiast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“Toys”</a:t>
              </a:r>
              <a:endParaRPr lang="en-US" dirty="0" smtClean="0">
                <a:solidFill>
                  <a:srgbClr val="1F497D"/>
                </a:solidFill>
                <a:latin typeface="Eurostile"/>
              </a:endParaRP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Try-out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On the streets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Unknown of existing rules</a:t>
              </a:r>
            </a:p>
            <a:p>
              <a:r>
                <a:rPr lang="en-US" sz="1400" dirty="0" smtClean="0">
                  <a:solidFill>
                    <a:srgbClr val="1F497D"/>
                  </a:solidFill>
                  <a:latin typeface="Eurostile"/>
                  <a:cs typeface="Eurostile"/>
                </a:rPr>
                <a:t>Risky</a:t>
              </a:r>
            </a:p>
            <a:p>
              <a:pPr>
                <a:buNone/>
              </a:pPr>
              <a:endParaRPr lang="en-US" sz="1400" dirty="0" smtClean="0">
                <a:solidFill>
                  <a:srgbClr val="1F497D"/>
                </a:solidFill>
                <a:latin typeface="Eurostile"/>
                <a:cs typeface="Eurostile"/>
              </a:endParaRPr>
            </a:p>
          </p:txBody>
        </p:sp>
      </p:grpSp>
      <p:pic>
        <p:nvPicPr>
          <p:cNvPr id="13" name="Picture 2" descr="http://www.unmannedsystemstechnology.com/wp-content/uploads/2012/06/gatewing_x100_drone_640w_large_verge_medium_landsca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44154"/>
            <a:ext cx="1700641" cy="1155905"/>
          </a:xfrm>
          <a:prstGeom prst="rect">
            <a:avLst/>
          </a:prstGeom>
          <a:noFill/>
        </p:spPr>
      </p:pic>
      <p:pic>
        <p:nvPicPr>
          <p:cNvPr id="16" name="Picture 4" descr="http://img.clubic.com/04862120-photo-parrot-ar-drone-2-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251" y="5514938"/>
            <a:ext cx="1766788" cy="1020320"/>
          </a:xfrm>
          <a:prstGeom prst="rect">
            <a:avLst/>
          </a:prstGeom>
          <a:noFill/>
        </p:spPr>
      </p:pic>
      <p:pic>
        <p:nvPicPr>
          <p:cNvPr id="17" name="il_fi" descr="Droidworx-AD-8-Heavy-Lift-Extended-Oktokopter-Rahmen_b2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428" y="2212417"/>
            <a:ext cx="1760994" cy="1847849"/>
          </a:xfrm>
          <a:prstGeom prst="rect">
            <a:avLst/>
          </a:prstGeom>
          <a:noFill/>
        </p:spPr>
      </p:pic>
      <p:pic>
        <p:nvPicPr>
          <p:cNvPr id="9220" name="Picture 4" descr="http://www.aerialtechnology.com/wp-content/uploads/2014/04/phantom-2-vision-plus3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47547"/>
            <a:ext cx="1909422" cy="1260485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28" y="1506998"/>
            <a:ext cx="1713611" cy="95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Eurostile"/>
                <a:cs typeface="Eurostile"/>
              </a:rPr>
              <a:t>Current situation NL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4" name="Tekstvak 13"/>
          <p:cNvSpPr txBox="1">
            <a:spLocks noGrp="1"/>
          </p:cNvSpPr>
          <p:nvPr>
            <p:ph idx="1"/>
          </p:nvPr>
        </p:nvSpPr>
        <p:spPr>
          <a:xfrm>
            <a:off x="1909421" y="1417638"/>
            <a:ext cx="7040434" cy="5324535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The Netherlands:</a:t>
            </a:r>
          </a:p>
          <a:p>
            <a:pPr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Recent past:  Model flying regulation  +  Military regulation</a:t>
            </a:r>
          </a:p>
          <a:p>
            <a:pPr>
              <a:buNone/>
            </a:pPr>
            <a:endParaRPr lang="en-US" sz="20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2013 (1 July): amended model flying regulation with  </a:t>
            </a:r>
            <a:b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   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prohibition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of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professional RPAS use</a:t>
            </a:r>
          </a:p>
          <a:p>
            <a:pPr marL="714375" indent="-714375"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UNLESS …  exemption of NL-CAA  </a:t>
            </a:r>
            <a:b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                     </a:t>
            </a:r>
            <a:r>
              <a:rPr lang="en-US" sz="1600" b="1" dirty="0" smtClean="0">
                <a:solidFill>
                  <a:srgbClr val="1F497D"/>
                </a:solidFill>
                <a:latin typeface="Eurostile"/>
                <a:cs typeface="Eurostile"/>
              </a:rPr>
              <a:t>(with continuous changes in the requirements )</a:t>
            </a:r>
          </a:p>
          <a:p>
            <a:pPr marL="714375" indent="-714375">
              <a:buNone/>
            </a:pPr>
            <a:endParaRPr lang="en-US" sz="2000" b="1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714375" indent="-714375"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2015: - (amended) model flying regulation</a:t>
            </a:r>
          </a:p>
          <a:p>
            <a:pPr marL="714375" indent="-714375"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	- RPAS flying regulation (class-1: VLOS) (now in                        </a:t>
            </a:r>
            <a:b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                                                                  consultation)</a:t>
            </a:r>
          </a:p>
          <a:p>
            <a:pPr marL="714375" indent="-714375"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(much) later: - RPAS flying regulation (class-2 BVLOS) </a:t>
            </a:r>
          </a:p>
          <a:p>
            <a:pPr marL="714375" indent="-714375">
              <a:buNone/>
            </a:pPr>
            <a:endParaRPr lang="en-US" sz="20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714375" indent="-714375">
              <a:buNone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Result NL: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12 business exemptions </a:t>
            </a:r>
            <a:b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          8 project exemptions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ep 10"/>
          <p:cNvGrpSpPr/>
          <p:nvPr/>
        </p:nvGrpSpPr>
        <p:grpSpPr>
          <a:xfrm>
            <a:off x="212855" y="2333625"/>
            <a:ext cx="1539746" cy="637260"/>
            <a:chOff x="7162800" y="685800"/>
            <a:chExt cx="1272480" cy="522312"/>
          </a:xfrm>
        </p:grpSpPr>
        <p:sp>
          <p:nvSpPr>
            <p:cNvPr id="9" name="Stroomdiagram: Magnetische schijf 8"/>
            <p:cNvSpPr/>
            <p:nvPr/>
          </p:nvSpPr>
          <p:spPr>
            <a:xfrm>
              <a:off x="7162800" y="685800"/>
              <a:ext cx="1272480" cy="522312"/>
            </a:xfrm>
            <a:prstGeom prst="flowChartMagneticDisk">
              <a:avLst/>
            </a:prstGeom>
            <a:ln cmpd="sng"/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:\Users\RobSG\AppData\Local\Microsoft\Windows\Temporary Internet Files\Content.IE5\LVN4DDI5\MC900433959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05466" y="808232"/>
              <a:ext cx="298813" cy="298813"/>
            </a:xfrm>
            <a:prstGeom prst="rect">
              <a:avLst/>
            </a:prstGeom>
            <a:noFill/>
          </p:spPr>
        </p:pic>
        <p:pic>
          <p:nvPicPr>
            <p:cNvPr id="11" name="il_fi" descr="Droidworx-AD-8-Heavy-Lift-Extended-Oktokopter-Rahmen_b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90844" y="693490"/>
              <a:ext cx="514622" cy="514622"/>
            </a:xfrm>
            <a:prstGeom prst="rect">
              <a:avLst/>
            </a:prstGeom>
            <a:noFill/>
          </p:spPr>
        </p:pic>
      </p:grpSp>
      <p:pic>
        <p:nvPicPr>
          <p:cNvPr id="13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89" y="1417638"/>
            <a:ext cx="1564278" cy="5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422" y="274638"/>
            <a:ext cx="7234578" cy="554037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1F497D"/>
                </a:solidFill>
                <a:latin typeface="Eurostile"/>
                <a:cs typeface="Eurostile"/>
              </a:rPr>
              <a:t>Marktstatus</a:t>
            </a:r>
            <a:r>
              <a:rPr lang="en-US" sz="2400" dirty="0" smtClean="0">
                <a:solidFill>
                  <a:srgbClr val="1F497D"/>
                </a:solidFill>
                <a:latin typeface="Eurostile"/>
                <a:cs typeface="Eurostile"/>
              </a:rPr>
              <a:t> in Nederland</a:t>
            </a:r>
            <a:endParaRPr lang="en-US" sz="2400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932" y="1009650"/>
            <a:ext cx="6900923" cy="58483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nl-NL" sz="1900" b="1" dirty="0" smtClean="0">
                <a:solidFill>
                  <a:srgbClr val="1F497D"/>
                </a:solidFill>
                <a:latin typeface="Eurostile"/>
                <a:cs typeface="Eurostile"/>
              </a:rPr>
              <a:t>Rond de 175 NL bedrijven actief (productie en services)</a:t>
            </a:r>
          </a:p>
          <a:p>
            <a:pPr lvl="1"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Verschillende staten van professionaliteit …</a:t>
            </a:r>
          </a:p>
          <a:p>
            <a:pPr lvl="1"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Vliegtuigen &lt;150 kg, veruit de meesten &lt; 10 kg</a:t>
            </a:r>
          </a:p>
          <a:p>
            <a:pPr lvl="0">
              <a:spcBef>
                <a:spcPts val="1200"/>
              </a:spcBef>
              <a:defRPr/>
            </a:pP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>Razendsnelle ontwikkeling DARPAS:</a:t>
            </a:r>
          </a:p>
          <a:p>
            <a:pPr marL="541338" lvl="1" indent="0">
              <a:lnSpc>
                <a:spcPct val="120000"/>
              </a:lnSpc>
              <a:buNone/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31 mei 2012: 1e bijeenkomst </a:t>
            </a:r>
            <a:r>
              <a:rPr lang="nl-NL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founding</a:t>
            </a: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  <a:r>
              <a:rPr lang="nl-NL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fathers</a:t>
            </a: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 (15 leden ), </a:t>
            </a:r>
            <a:b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22 november 2012 opgericht bij notaris</a:t>
            </a:r>
            <a:b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begin </a:t>
            </a:r>
            <a:r>
              <a:rPr lang="nl-NL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novenber</a:t>
            </a: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 2014:  70 leden (87 inschrijvingen, 17 failliet/gestopt)</a:t>
            </a:r>
          </a:p>
          <a:p>
            <a:pPr lvl="0">
              <a:spcBef>
                <a:spcPts val="1200"/>
              </a:spcBef>
              <a:defRPr/>
            </a:pP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>68</a:t>
            </a: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  <a:r>
              <a:rPr lang="nl-NL" sz="1800" b="1" dirty="0" smtClean="0">
                <a:solidFill>
                  <a:srgbClr val="1F497D"/>
                </a:solidFill>
                <a:latin typeface="Eurostile"/>
                <a:cs typeface="Eurostile"/>
              </a:rPr>
              <a:t>Bedrijven, 1 Universiteitslab, 1 Veiligheidsregio:</a:t>
            </a:r>
          </a:p>
          <a:p>
            <a:pPr lvl="1"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Totaal ca. 175 RPAS bij deze bedrijven. </a:t>
            </a:r>
            <a:r>
              <a:rPr lang="nl-NL" sz="1000" dirty="0" smtClean="0">
                <a:solidFill>
                  <a:srgbClr val="1F497D"/>
                </a:solidFill>
                <a:latin typeface="Eurostile"/>
                <a:cs typeface="Eurostile"/>
              </a:rPr>
              <a:t> </a:t>
            </a: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Type toestellen</a:t>
            </a:r>
          </a:p>
          <a:p>
            <a:pPr marL="4667250" lvl="1" indent="-276225"/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87 % 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multicopter</a:t>
            </a:r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4667250" lvl="1" indent="-276225"/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17 % 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vliegtuigen</a:t>
            </a:r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4667250" lvl="1" indent="-276225"/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11 % 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helikopters</a:t>
            </a:r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4667250" lvl="1" indent="-276225"/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5   % 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overig</a:t>
            </a:r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81 %  operators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12 %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fabrikanten</a:t>
            </a: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 (</a:t>
            </a: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productie van ca. 150+/jaar)</a:t>
            </a:r>
            <a:endParaRPr lang="en-US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7   %  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scholen</a:t>
            </a: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/consultants</a:t>
            </a:r>
            <a:endParaRPr lang="nl-NL" sz="18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lvl="1"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25 bedrijven bestaan uit 3 of meer werknemers</a:t>
            </a:r>
          </a:p>
          <a:p>
            <a:pPr lvl="1">
              <a:defRPr/>
            </a:pPr>
            <a:r>
              <a:rPr lang="nl-NL" sz="1800" dirty="0" smtClean="0">
                <a:solidFill>
                  <a:srgbClr val="1F497D"/>
                </a:solidFill>
                <a:latin typeface="Eurostile"/>
                <a:cs typeface="Eurostile"/>
              </a:rPr>
              <a:t>Totaal ca 250 arbeidsplaatsen (bij DARPAS aangesloten leden)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12    approved operators 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  8    project operators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Rest: non operating, in </a:t>
            </a:r>
            <a:r>
              <a:rPr lang="en-US" sz="1800" dirty="0" err="1" smtClean="0">
                <a:solidFill>
                  <a:srgbClr val="1F497D"/>
                </a:solidFill>
                <a:latin typeface="Eurostile"/>
                <a:cs typeface="Eurostile"/>
              </a:rPr>
              <a:t>opleiding</a:t>
            </a:r>
            <a:r>
              <a:rPr lang="en-US" sz="1800" dirty="0" smtClean="0">
                <a:solidFill>
                  <a:srgbClr val="1F497D"/>
                </a:solidFill>
                <a:latin typeface="Eurostile"/>
                <a:cs typeface="Eurostile"/>
              </a:rPr>
              <a:t>, of </a:t>
            </a:r>
            <a:r>
              <a:rPr lang="en-US" sz="1800" dirty="0" smtClean="0">
                <a:latin typeface="Corbel" pitchFamily="34" charset="0"/>
              </a:rPr>
              <a:t>…</a:t>
            </a:r>
          </a:p>
        </p:txBody>
      </p:sp>
      <p:pic>
        <p:nvPicPr>
          <p:cNvPr id="4" name="Picture 3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55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687387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1F497D"/>
                </a:solidFill>
                <a:latin typeface="Eurostile"/>
                <a:cs typeface="Eurostile"/>
              </a:rPr>
              <a:t>                             </a:t>
            </a:r>
            <a:r>
              <a:rPr lang="en-US" sz="2700" dirty="0" smtClean="0">
                <a:solidFill>
                  <a:srgbClr val="1F497D"/>
                </a:solidFill>
                <a:latin typeface="Eurostile"/>
                <a:cs typeface="Eurostile"/>
              </a:rPr>
              <a:t>DARPAS </a:t>
            </a:r>
            <a:r>
              <a:rPr lang="en-US" sz="2700" dirty="0" err="1" smtClean="0">
                <a:solidFill>
                  <a:srgbClr val="1F497D"/>
                </a:solidFill>
                <a:latin typeface="Eurostile"/>
                <a:cs typeface="Eurostile"/>
              </a:rPr>
              <a:t>leden</a:t>
            </a:r>
            <a:r>
              <a:rPr lang="en-US" sz="2400" dirty="0" smtClean="0">
                <a:solidFill>
                  <a:srgbClr val="1F497D"/>
                </a:solidFill>
                <a:latin typeface="Eurostile"/>
                <a:cs typeface="Eurostile"/>
              </a:rPr>
              <a:t/>
            </a:r>
            <a:br>
              <a:rPr lang="en-US" sz="24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1200" dirty="0" smtClean="0">
                <a:solidFill>
                  <a:srgbClr val="1F497D"/>
                </a:solidFill>
                <a:latin typeface="Eurostile"/>
                <a:cs typeface="Eurostile"/>
              </a:rPr>
              <a:t>                                                               </a:t>
            </a:r>
            <a:r>
              <a:rPr lang="en-US" sz="1200" dirty="0" smtClean="0">
                <a:solidFill>
                  <a:srgbClr val="1F497D"/>
                </a:solidFill>
                <a:latin typeface="Eurostile"/>
                <a:cs typeface="Eurostile"/>
                <a:hlinkClick r:id="rId3"/>
              </a:rPr>
              <a:t>http://www.darpas.nl/leden/           </a:t>
            </a:r>
            <a:endParaRPr lang="en-US" sz="1200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pic>
        <p:nvPicPr>
          <p:cNvPr id="4" name="Picture 3" descr="logo_DARPASscher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77" y="0"/>
            <a:ext cx="1564278" cy="592569"/>
          </a:xfrm>
          <a:prstGeom prst="rect">
            <a:avLst/>
          </a:prstGeom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/>
          <a:srcRect l="9000" t="7919" r="8201"/>
          <a:stretch>
            <a:fillRect/>
          </a:stretch>
        </p:blipFill>
        <p:spPr bwMode="auto">
          <a:xfrm>
            <a:off x="1" y="962025"/>
            <a:ext cx="8458200" cy="58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542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Eurostile"/>
                <a:cs typeface="Eurostile"/>
              </a:rPr>
              <a:t>Current situation UK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kstvak 13"/>
          <p:cNvSpPr txBox="1">
            <a:spLocks/>
          </p:cNvSpPr>
          <p:nvPr/>
        </p:nvSpPr>
        <p:spPr>
          <a:xfrm>
            <a:off x="1909422" y="1643162"/>
            <a:ext cx="7040434" cy="433965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UK: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Recent past:  Model flying regulation  +  Military regulation</a:t>
            </a:r>
          </a:p>
          <a:p>
            <a:pPr marL="342900" lvl="0" indent="-342900">
              <a:spcBef>
                <a:spcPct val="20000"/>
              </a:spcBef>
            </a:pPr>
            <a:endParaRPr lang="en-US" sz="20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For VLOS flying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2012: CAP722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weight classes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0 – 20 kg and 20 – 150 kg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aseline="0" dirty="0" smtClean="0">
                <a:solidFill>
                  <a:srgbClr val="1F497D"/>
                </a:solidFill>
                <a:latin typeface="Eurostile"/>
                <a:cs typeface="Eurostile"/>
              </a:rPr>
              <a:t>          With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a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lighter regime 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for the lower weight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BVLOS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: only with approved </a:t>
            </a:r>
            <a:r>
              <a:rPr lang="en-GB" sz="2000" dirty="0" smtClean="0">
                <a:solidFill>
                  <a:srgbClr val="1F497D"/>
                </a:solidFill>
                <a:latin typeface="Eurostile"/>
                <a:cs typeface="Eurostile"/>
              </a:rPr>
              <a:t>method of aerial separation and collision avoidance.</a:t>
            </a:r>
            <a:endParaRPr lang="en-US" sz="20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Result UK: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359 approved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businesses (1 Nov 2014)</a:t>
            </a: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pic>
        <p:nvPicPr>
          <p:cNvPr id="8" name="Picture 2" descr="Association of Remotely Piloted Aircraft Syste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43162"/>
            <a:ext cx="1934400" cy="875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Eurostile"/>
                <a:cs typeface="Eurostile"/>
              </a:rPr>
              <a:t>Current situation FR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kstvak 13"/>
          <p:cNvSpPr txBox="1">
            <a:spLocks/>
          </p:cNvSpPr>
          <p:nvPr/>
        </p:nvSpPr>
        <p:spPr>
          <a:xfrm>
            <a:off x="1909422" y="1643162"/>
            <a:ext cx="7040434" cy="433965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FR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Recent past:  Model flying regulation  +  Military regulation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2012: regulation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with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weight classes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for VLOS flying: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    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0 – 2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,  2 – 25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and 25 – 150 kg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aseline="0" dirty="0" smtClean="0">
                <a:solidFill>
                  <a:srgbClr val="1F497D"/>
                </a:solidFill>
                <a:latin typeface="Eurostile"/>
                <a:cs typeface="Eurostile"/>
              </a:rPr>
              <a:t>          With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a lighter regime for the lower weight </a:t>
            </a:r>
            <a:b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     Requirements depend on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use profiles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BVLOS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: Requirements depend on use profiles </a:t>
            </a: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Result: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+650 approved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businesses (1 Nov 2014)</a:t>
            </a: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pic>
        <p:nvPicPr>
          <p:cNvPr id="9" name="Picture 2" descr="Fédération Professionnelle du Drone Civi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162"/>
            <a:ext cx="1909422" cy="7343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irQuality-Banne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29" r="51648"/>
          <a:stretch/>
        </p:blipFill>
        <p:spPr>
          <a:xfrm>
            <a:off x="0" y="0"/>
            <a:ext cx="19094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1F497D"/>
                </a:solidFill>
                <a:latin typeface="Eurostile"/>
                <a:cs typeface="Eurostile"/>
              </a:rPr>
              <a:t>Current situation BE</a:t>
            </a:r>
            <a:endParaRPr lang="en-US" sz="3600" b="1" dirty="0">
              <a:solidFill>
                <a:srgbClr val="1F497D"/>
              </a:solidFill>
              <a:latin typeface="Eurostile"/>
              <a:cs typeface="Eurosti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1570" y="5035936"/>
            <a:ext cx="1853008" cy="4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</p:txBody>
      </p:sp>
      <p:pic>
        <p:nvPicPr>
          <p:cNvPr id="12" name="Picture 11" descr="logo_DARPASscher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77" y="-2"/>
            <a:ext cx="1564278" cy="592569"/>
          </a:xfrm>
          <a:prstGeom prst="rect">
            <a:avLst/>
          </a:prstGeom>
        </p:spPr>
      </p:pic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753F-8938-2045-80AB-346BB148A36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kstvak 13"/>
          <p:cNvSpPr txBox="1">
            <a:spLocks/>
          </p:cNvSpPr>
          <p:nvPr/>
        </p:nvSpPr>
        <p:spPr>
          <a:xfrm>
            <a:off x="1909422" y="1521994"/>
            <a:ext cx="7040434" cy="4339650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Recent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past:  Model flying regulation  +  Military regulation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Commercial use: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PROHIBITED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2014: Failed attempt to create RPAS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regulations for  </a:t>
            </a:r>
            <a:b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</a:b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    commercial use: only research exemptions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 smtClean="0">
              <a:solidFill>
                <a:srgbClr val="1F497D"/>
              </a:solidFill>
              <a:latin typeface="Eurostile"/>
              <a:cs typeface="Eurostil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Emergency services fly under </a:t>
            </a:r>
            <a:r>
              <a:rPr lang="en-US" sz="2000" b="1" dirty="0" smtClean="0">
                <a:solidFill>
                  <a:srgbClr val="1F497D"/>
                </a:solidFill>
                <a:latin typeface="Eurostile"/>
                <a:cs typeface="Eurostile"/>
              </a:rPr>
              <a:t>State Aircraft </a:t>
            </a:r>
            <a:r>
              <a:rPr lang="en-US" sz="2000" dirty="0" smtClean="0">
                <a:solidFill>
                  <a:srgbClr val="1F497D"/>
                </a:solidFill>
                <a:latin typeface="Eurostile"/>
                <a:cs typeface="Eurostile"/>
              </a:rPr>
              <a:t>regulations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Result: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few businesses with research exemptions</a:t>
            </a:r>
            <a:b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</a:b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  state aircraft RPAS flying with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o.a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Eurostile"/>
                <a:ea typeface="+mn-ea"/>
                <a:cs typeface="Eurostile"/>
              </a:rPr>
              <a:t>. police</a:t>
            </a:r>
          </a:p>
          <a:p>
            <a:pPr marL="714375" marR="0" lvl="0" indent="-7143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Eurostile"/>
              <a:ea typeface="+mn-ea"/>
              <a:cs typeface="Eurostile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73764" y="1521994"/>
            <a:ext cx="1721358" cy="494706"/>
            <a:chOff x="73764" y="1521994"/>
            <a:chExt cx="1721358" cy="494706"/>
          </a:xfrm>
        </p:grpSpPr>
        <p:sp>
          <p:nvSpPr>
            <p:cNvPr id="9" name="Rechthoek 8"/>
            <p:cNvSpPr/>
            <p:nvPr/>
          </p:nvSpPr>
          <p:spPr>
            <a:xfrm>
              <a:off x="92814" y="1521994"/>
              <a:ext cx="1702308" cy="494706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http://www.beuas.be/images/BeUAS/Logo_BeUAS/LOGO_Be_UAS_3269x95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764" y="1521994"/>
              <a:ext cx="1702308" cy="4947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8960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21084</TotalTime>
  <Words>527</Words>
  <Application>Microsoft Office PowerPoint</Application>
  <PresentationFormat>Diavoorstelling (4:3)</PresentationFormat>
  <Paragraphs>163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Office Theme</vt:lpstr>
      <vt:lpstr>“The state of the RPAS-art in Europe and its future”</vt:lpstr>
      <vt:lpstr>Flightplan</vt:lpstr>
      <vt:lpstr>Current Situation</vt:lpstr>
      <vt:lpstr>Current situation NL</vt:lpstr>
      <vt:lpstr>Marktstatus in Nederland</vt:lpstr>
      <vt:lpstr>                             DARPAS leden                                                                http://www.darpas.nl/leden/           </vt:lpstr>
      <vt:lpstr>Current situation UK</vt:lpstr>
      <vt:lpstr>Current situation FR</vt:lpstr>
      <vt:lpstr>Current situation BE</vt:lpstr>
      <vt:lpstr>Innovation </vt:lpstr>
      <vt:lpstr>Future</vt:lpstr>
      <vt:lpstr>Inspiring examples</vt:lpstr>
    </vt:vector>
  </TitlesOfParts>
  <Company>Aqua Solutions BV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Ivanka Kosters</dc:creator>
  <cp:lastModifiedBy>Rob van Nieuwland</cp:lastModifiedBy>
  <cp:revision>112</cp:revision>
  <dcterms:created xsi:type="dcterms:W3CDTF">2013-04-10T12:26:04Z</dcterms:created>
  <dcterms:modified xsi:type="dcterms:W3CDTF">2014-11-05T20:51:49Z</dcterms:modified>
</cp:coreProperties>
</file>