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notesMasterIdLst>
    <p:notesMasterId r:id="rId25"/>
  </p:notesMasterIdLst>
  <p:sldIdLst>
    <p:sldId id="256" r:id="rId4"/>
    <p:sldId id="269" r:id="rId5"/>
    <p:sldId id="311" r:id="rId6"/>
    <p:sldId id="321" r:id="rId7"/>
    <p:sldId id="316" r:id="rId8"/>
    <p:sldId id="313" r:id="rId9"/>
    <p:sldId id="310" r:id="rId10"/>
    <p:sldId id="270" r:id="rId11"/>
    <p:sldId id="314" r:id="rId12"/>
    <p:sldId id="302" r:id="rId13"/>
    <p:sldId id="305" r:id="rId14"/>
    <p:sldId id="304" r:id="rId15"/>
    <p:sldId id="306" r:id="rId16"/>
    <p:sldId id="307" r:id="rId17"/>
    <p:sldId id="308" r:id="rId18"/>
    <p:sldId id="315" r:id="rId19"/>
    <p:sldId id="318" r:id="rId20"/>
    <p:sldId id="317" r:id="rId21"/>
    <p:sldId id="263" r:id="rId22"/>
    <p:sldId id="319" r:id="rId23"/>
    <p:sldId id="264" r:id="rId24"/>
  </p:sldIdLst>
  <p:sldSz cx="9144000" cy="6858000" type="screen4x3"/>
  <p:notesSz cx="6797675" cy="9926638"/>
  <p:defaultTextStyle>
    <a:defPPr>
      <a:defRPr lang="nl-BE"/>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6C2"/>
    <a:srgbClr val="0F3066"/>
    <a:srgbClr val="E9E6D7"/>
    <a:srgbClr val="0076B1"/>
    <a:srgbClr val="163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80995" autoAdjust="0"/>
  </p:normalViewPr>
  <p:slideViewPr>
    <p:cSldViewPr snapToGrid="0">
      <p:cViewPr>
        <p:scale>
          <a:sx n="81" d="100"/>
          <a:sy n="81" d="100"/>
        </p:scale>
        <p:origin x="-1014" y="816"/>
      </p:cViewPr>
      <p:guideLst>
        <p:guide orient="horz" pos="2160"/>
        <p:guide pos="2880"/>
      </p:guideLst>
    </p:cSldViewPr>
  </p:slideViewPr>
  <p:notesTextViewPr>
    <p:cViewPr>
      <p:scale>
        <a:sx n="1" d="1"/>
        <a:sy n="1" d="1"/>
      </p:scale>
      <p:origin x="0" y="106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C4A2691-D957-40CA-877F-942D23AAF5FB}" type="datetimeFigureOut">
              <a:rPr lang="nl-BE"/>
              <a:pPr>
                <a:defRPr/>
              </a:pPr>
              <a:t>9/05/2014</a:t>
            </a:fld>
            <a:endParaRPr lang="nl-BE"/>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BE" noProof="0"/>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2A03A52-A0F2-427F-9F86-501154C76171}" type="slidenum">
              <a:rPr lang="nl-BE"/>
              <a:pPr/>
              <a:t>‹nr.›</a:t>
            </a:fld>
            <a:endParaRPr lang="nl-BE"/>
          </a:p>
        </p:txBody>
      </p:sp>
    </p:spTree>
    <p:extLst>
      <p:ext uri="{BB962C8B-B14F-4D97-AF65-F5344CB8AC3E}">
        <p14:creationId xmlns:p14="http://schemas.microsoft.com/office/powerpoint/2010/main" val="23256848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roadies.be/v2/brecht-en-hann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facebook.com/RoadiesElkeWeekAnderWerk" TargetMode="External"/><Relationship Id="rId5" Type="http://schemas.openxmlformats.org/officeDocument/2006/relationships/hyperlink" Target="http://instagram.com/roadiesbe/" TargetMode="External"/><Relationship Id="rId4" Type="http://schemas.openxmlformats.org/officeDocument/2006/relationships/hyperlink" Target="https://twitter.com/roadiesb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vdab.be/jongere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roadies.b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2A03A52-A0F2-427F-9F86-501154C76171}" type="slidenum">
              <a:rPr lang="nl-BE" smtClean="0"/>
              <a:pPr/>
              <a:t>1</a:t>
            </a:fld>
            <a:endParaRPr lang="nl-BE"/>
          </a:p>
        </p:txBody>
      </p:sp>
    </p:spTree>
    <p:extLst>
      <p:ext uri="{BB962C8B-B14F-4D97-AF65-F5344CB8AC3E}">
        <p14:creationId xmlns:p14="http://schemas.microsoft.com/office/powerpoint/2010/main" val="2455877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nl-BE" dirty="0" smtClean="0">
                <a:hlinkClick r:id="rId3"/>
              </a:rPr>
              <a:t>Brecht Herteleer en Hanne </a:t>
            </a:r>
            <a:r>
              <a:rPr lang="nl-BE" dirty="0" err="1" smtClean="0">
                <a:hlinkClick r:id="rId3"/>
              </a:rPr>
              <a:t>Reumers</a:t>
            </a:r>
            <a:r>
              <a:rPr lang="nl-BE" dirty="0" smtClean="0"/>
              <a:t>, beide afgestudeerd in het secundair onderwijs in juni 2013, werken vanaf 1 augustus voor Roadies. Een schooljaar lang ontdekken zij wat er zich afspeelt op de werkvloer van 40 verschillende jobs. Elke maandag gaan ze naar een job die ze pas die ochtend ontdekken. Op elke werkvloer worden Brecht en Hanne begeleid door een coach, een man of vrouw die de job al jaren uitvoert en alles vertelt over zijn/haar passie en ervaringen. De coach legt zijn/haar job een week in de handen van de twee jongeren. Brecht bijt zich vast in de job en de coach. Hanne gaat ook op zoek naar de verhalen achter de schermen. Gewapend met fototoestel en pc brengt zij een levendig verslag uit over elke werkervaring. De avonturen van Brecht en Hanne volg je op deze site, op </a:t>
            </a:r>
            <a:r>
              <a:rPr lang="nl-BE" dirty="0" err="1" smtClean="0">
                <a:hlinkClick r:id="rId4"/>
              </a:rPr>
              <a:t>Twitter</a:t>
            </a:r>
            <a:r>
              <a:rPr lang="nl-BE" dirty="0" smtClean="0"/>
              <a:t>, </a:t>
            </a:r>
            <a:r>
              <a:rPr lang="nl-BE" dirty="0" smtClean="0">
                <a:hlinkClick r:id="rId5"/>
              </a:rPr>
              <a:t>Instagram</a:t>
            </a:r>
            <a:r>
              <a:rPr lang="nl-BE" dirty="0" smtClean="0"/>
              <a:t> en </a:t>
            </a:r>
            <a:r>
              <a:rPr lang="nl-BE" dirty="0" err="1" smtClean="0">
                <a:hlinkClick r:id="rId6"/>
              </a:rPr>
              <a:t>Facebook</a:t>
            </a:r>
            <a:r>
              <a:rPr lang="nl-BE" dirty="0" smtClean="0">
                <a:hlinkClick r:id="rId6"/>
              </a:rPr>
              <a:t>,</a:t>
            </a:r>
            <a:r>
              <a:rPr lang="nl-BE" dirty="0" smtClean="0"/>
              <a:t> en in verschillende media zoals Metro, Joepie, Iedereen Beroemd</a:t>
            </a:r>
          </a:p>
          <a:p>
            <a:pPr>
              <a:defRPr/>
            </a:pPr>
            <a:endParaRPr lang="nl-BE" dirty="0" smtClean="0"/>
          </a:p>
          <a:p>
            <a:pPr>
              <a:defRPr/>
            </a:pPr>
            <a:endParaRPr lang="nl-BE" dirty="0" smtClean="0"/>
          </a:p>
          <a:p>
            <a:pPr>
              <a:defRPr/>
            </a:pPr>
            <a:endParaRPr lang="nl-NL" dirty="0"/>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0E00825-78F4-4869-A237-653BFF75CF75}" type="slidenum">
              <a:rPr lang="nl-BE"/>
              <a:pPr/>
              <a:t>10</a:t>
            </a:fld>
            <a:endParaRPr 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0" indent="-457200" defTabSz="457200">
              <a:lnSpc>
                <a:spcPct val="80000"/>
              </a:lnSpc>
              <a:spcBef>
                <a:spcPct val="0"/>
              </a:spcBef>
              <a:defRPr/>
            </a:pPr>
            <a:r>
              <a:rPr lang="nl-NL" sz="1600" b="1" dirty="0" smtClean="0">
                <a:latin typeface="Flander"/>
                <a:ea typeface="ＭＳ Ｐゴシック" charset="-128"/>
                <a:cs typeface="Arial" charset="0"/>
              </a:rPr>
              <a:t>72-uurregeling: </a:t>
            </a:r>
          </a:p>
          <a:p>
            <a:pPr marL="457200" lvl="0" indent="-457200" defTabSz="457200">
              <a:lnSpc>
                <a:spcPct val="80000"/>
              </a:lnSpc>
              <a:spcBef>
                <a:spcPct val="0"/>
              </a:spcBef>
              <a:defRPr/>
            </a:pPr>
            <a:endParaRPr lang="nl-NL" sz="1600" b="1" dirty="0" smtClean="0">
              <a:solidFill>
                <a:srgbClr val="008000"/>
              </a:solidFill>
              <a:latin typeface="Flander"/>
              <a:ea typeface="ＭＳ Ｐゴシック" charset="-128"/>
              <a:cs typeface="Arial" charset="0"/>
            </a:endParaRPr>
          </a:p>
          <a:p>
            <a:pPr marL="457200" lvl="0" indent="-457200" defTabSz="457200">
              <a:lnSpc>
                <a:spcPct val="80000"/>
              </a:lnSpc>
              <a:spcBef>
                <a:spcPct val="0"/>
              </a:spcBef>
              <a:defRPr/>
            </a:pPr>
            <a:r>
              <a:rPr lang="nl-NL" sz="1600" dirty="0" smtClean="0">
                <a:solidFill>
                  <a:prstClr val="black"/>
                </a:solidFill>
                <a:latin typeface="Flander"/>
                <a:ea typeface="ＭＳ Ｐゴシック" charset="-128"/>
                <a:cs typeface="Arial" charset="0"/>
              </a:rPr>
              <a:t>	Leerlingen uit het 6e jaar TSO, 6e en 7e jaar BSO, </a:t>
            </a:r>
            <a:r>
              <a:rPr lang="nl-NL" sz="1600" dirty="0" err="1" smtClean="0">
                <a:solidFill>
                  <a:prstClr val="black"/>
                </a:solidFill>
                <a:latin typeface="Flander"/>
                <a:ea typeface="ＭＳ Ｐゴシック" charset="-128"/>
                <a:cs typeface="Arial" charset="0"/>
              </a:rPr>
              <a:t>SenSe</a:t>
            </a:r>
            <a:r>
              <a:rPr lang="nl-NL" sz="1600" dirty="0" smtClean="0">
                <a:solidFill>
                  <a:prstClr val="black"/>
                </a:solidFill>
                <a:latin typeface="Flander"/>
                <a:ea typeface="ＭＳ Ｐゴシック" charset="-128"/>
                <a:cs typeface="Arial" charset="0"/>
              </a:rPr>
              <a:t>, </a:t>
            </a:r>
            <a:r>
              <a:rPr lang="nl-NL" sz="1600" dirty="0" err="1" smtClean="0">
                <a:solidFill>
                  <a:prstClr val="black"/>
                </a:solidFill>
                <a:latin typeface="Flander"/>
                <a:ea typeface="ＭＳ Ｐゴシック" charset="-128"/>
                <a:cs typeface="Arial" charset="0"/>
              </a:rPr>
              <a:t>BuSO</a:t>
            </a:r>
            <a:r>
              <a:rPr lang="nl-NL" sz="1600" dirty="0" smtClean="0">
                <a:solidFill>
                  <a:prstClr val="black"/>
                </a:solidFill>
                <a:latin typeface="Flander"/>
                <a:ea typeface="ＭＳ Ｐゴシック" charset="-128"/>
                <a:cs typeface="Arial" charset="0"/>
              </a:rPr>
              <a:t>, 5e leerjaren </a:t>
            </a:r>
            <a:r>
              <a:rPr lang="nl-NL" sz="1600" dirty="0" err="1" smtClean="0">
                <a:solidFill>
                  <a:prstClr val="black"/>
                </a:solidFill>
                <a:latin typeface="Flander"/>
                <a:ea typeface="ＭＳ Ｐゴシック" charset="-128"/>
                <a:cs typeface="Arial" charset="0"/>
              </a:rPr>
              <a:t>BuSO</a:t>
            </a:r>
            <a:r>
              <a:rPr lang="nl-NL" sz="1600" dirty="0" smtClean="0">
                <a:solidFill>
                  <a:prstClr val="black"/>
                </a:solidFill>
                <a:latin typeface="Flander"/>
                <a:ea typeface="ＭＳ Ｐゴシック" charset="-128"/>
                <a:cs typeface="Arial" charset="0"/>
              </a:rPr>
              <a:t> en het ABO-jaar volgen 72 uur gratis opleiding op VDAB-infrastructuur, volgens afsprakenkader VDAB – DBO (Dienst Beroepsopleiding). 6000 acties ongeveer, (geen unieke koppen)</a:t>
            </a:r>
          </a:p>
          <a:p>
            <a:pPr marL="457200" lvl="0" indent="-457200" defTabSz="457200">
              <a:lnSpc>
                <a:spcPct val="80000"/>
              </a:lnSpc>
              <a:spcBef>
                <a:spcPct val="0"/>
              </a:spcBef>
              <a:defRPr/>
            </a:pPr>
            <a:endParaRPr lang="nl-BE" sz="1600" dirty="0" smtClean="0">
              <a:solidFill>
                <a:prstClr val="black"/>
              </a:solidFill>
              <a:latin typeface="Flander"/>
              <a:ea typeface="ＭＳ Ｐゴシック" charset="-128"/>
              <a:cs typeface="Arial" charset="0"/>
            </a:endParaRPr>
          </a:p>
          <a:p>
            <a:pPr marL="457200" lvl="0" indent="-457200" defTabSz="457200">
              <a:lnSpc>
                <a:spcPct val="80000"/>
              </a:lnSpc>
              <a:spcBef>
                <a:spcPct val="0"/>
              </a:spcBef>
              <a:defRPr/>
            </a:pPr>
            <a:r>
              <a:rPr lang="nl-BE" sz="1600" i="1" dirty="0" smtClean="0">
                <a:solidFill>
                  <a:prstClr val="black"/>
                </a:solidFill>
                <a:latin typeface="Flander"/>
                <a:ea typeface="ＭＳ Ｐゴシック" charset="-128"/>
                <a:cs typeface="Arial" charset="0"/>
              </a:rPr>
              <a:t>        </a:t>
            </a:r>
            <a:endParaRPr lang="nl-NL" sz="1600" dirty="0" smtClean="0">
              <a:latin typeface="Flander"/>
              <a:ea typeface="ＭＳ Ｐゴシック" charset="-128"/>
              <a:cs typeface="Arial" charset="0"/>
            </a:endParaRPr>
          </a:p>
          <a:p>
            <a:pPr marL="457200" lvl="0" indent="-457200" defTabSz="457200">
              <a:lnSpc>
                <a:spcPct val="80000"/>
              </a:lnSpc>
              <a:spcBef>
                <a:spcPct val="0"/>
              </a:spcBef>
              <a:defRPr/>
            </a:pPr>
            <a:r>
              <a:rPr lang="nl-NL" sz="1600" b="1" dirty="0" smtClean="0">
                <a:latin typeface="Flander"/>
                <a:ea typeface="ＭＳ Ｐゴシック" charset="-128"/>
                <a:cs typeface="Arial" charset="0"/>
              </a:rPr>
              <a:t>Korte modules voor deeltijds </a:t>
            </a:r>
            <a:r>
              <a:rPr lang="nl-NL" sz="1600" b="1" dirty="0" err="1" smtClean="0">
                <a:latin typeface="Flander"/>
                <a:ea typeface="ＭＳ Ｐゴシック" charset="-128"/>
                <a:cs typeface="Arial" charset="0"/>
              </a:rPr>
              <a:t>lerenden</a:t>
            </a:r>
            <a:endParaRPr lang="nl-NL" sz="1600" b="1" dirty="0" smtClean="0">
              <a:latin typeface="Flander"/>
              <a:ea typeface="ＭＳ Ｐゴシック" charset="-128"/>
              <a:cs typeface="Arial" charset="0"/>
            </a:endParaRPr>
          </a:p>
          <a:p>
            <a:pPr marL="457200" lvl="0" indent="-457200" defTabSz="457200">
              <a:lnSpc>
                <a:spcPct val="80000"/>
              </a:lnSpc>
              <a:spcBef>
                <a:spcPct val="0"/>
              </a:spcBef>
              <a:defRPr/>
            </a:pPr>
            <a:endParaRPr lang="nl-NL" sz="1600" b="1" dirty="0" smtClean="0">
              <a:solidFill>
                <a:srgbClr val="008000"/>
              </a:solidFill>
              <a:latin typeface="Flander"/>
              <a:ea typeface="ＭＳ Ｐゴシック" charset="-128"/>
              <a:cs typeface="Arial" charset="0"/>
            </a:endParaRPr>
          </a:p>
          <a:p>
            <a:pPr marL="457200" lvl="0" indent="-457200" defTabSz="457200">
              <a:lnSpc>
                <a:spcPct val="80000"/>
              </a:lnSpc>
              <a:spcBef>
                <a:spcPct val="0"/>
              </a:spcBef>
              <a:defRPr/>
            </a:pPr>
            <a:r>
              <a:rPr lang="nl-NL" sz="1600" dirty="0" smtClean="0">
                <a:solidFill>
                  <a:prstClr val="black"/>
                </a:solidFill>
                <a:latin typeface="Flander"/>
                <a:ea typeface="ＭＳ Ｐゴシック" charset="-128"/>
                <a:cs typeface="Arial" charset="0"/>
              </a:rPr>
              <a:t>	Deeltijds </a:t>
            </a:r>
            <a:r>
              <a:rPr lang="nl-NL" sz="1600" dirty="0" err="1" smtClean="0">
                <a:solidFill>
                  <a:prstClr val="black"/>
                </a:solidFill>
                <a:latin typeface="Flander"/>
                <a:ea typeface="ＭＳ Ｐゴシック" charset="-128"/>
                <a:cs typeface="Arial" charset="0"/>
              </a:rPr>
              <a:t>lerenden</a:t>
            </a:r>
            <a:r>
              <a:rPr lang="nl-NL" sz="1600" dirty="0" smtClean="0">
                <a:solidFill>
                  <a:prstClr val="black"/>
                </a:solidFill>
                <a:latin typeface="Flander"/>
                <a:ea typeface="ＭＳ Ｐゴシック" charset="-128"/>
                <a:cs typeface="Arial" charset="0"/>
              </a:rPr>
              <a:t> volgen maximaal 10 dagen opleiding op VDAB-infrastructuur, volgens afsprakenkader met </a:t>
            </a:r>
            <a:r>
              <a:rPr lang="nl-NL" sz="1600" dirty="0" err="1" smtClean="0">
                <a:solidFill>
                  <a:prstClr val="black"/>
                </a:solidFill>
                <a:latin typeface="Flander"/>
                <a:ea typeface="ＭＳ Ｐゴシック" charset="-128"/>
                <a:cs typeface="Arial" charset="0"/>
              </a:rPr>
              <a:t>Syntra</a:t>
            </a:r>
            <a:r>
              <a:rPr lang="nl-NL" sz="1600" dirty="0" smtClean="0">
                <a:solidFill>
                  <a:prstClr val="black"/>
                </a:solidFill>
                <a:latin typeface="Flander"/>
                <a:ea typeface="ＭＳ Ｐゴシック" charset="-128"/>
                <a:cs typeface="Arial" charset="0"/>
              </a:rPr>
              <a:t> Vlaanderen en DBO. </a:t>
            </a:r>
          </a:p>
          <a:p>
            <a:pPr marL="457200" lvl="0" indent="-457200" defTabSz="457200">
              <a:lnSpc>
                <a:spcPct val="80000"/>
              </a:lnSpc>
              <a:spcBef>
                <a:spcPct val="0"/>
              </a:spcBef>
              <a:defRPr/>
            </a:pPr>
            <a:endParaRPr lang="nl-BE" sz="1600" dirty="0" smtClean="0">
              <a:latin typeface="Flander"/>
              <a:ea typeface="ＭＳ Ｐゴシック" charset="-128"/>
              <a:cs typeface="Arial" charset="0"/>
            </a:endParaRPr>
          </a:p>
          <a:p>
            <a:pPr marL="457200" lvl="0" indent="-457200" defTabSz="457200">
              <a:lnSpc>
                <a:spcPct val="80000"/>
              </a:lnSpc>
              <a:spcBef>
                <a:spcPct val="0"/>
              </a:spcBef>
              <a:defRPr/>
            </a:pPr>
            <a:r>
              <a:rPr lang="nl-NL" sz="1600" b="1" dirty="0" smtClean="0">
                <a:latin typeface="Flander"/>
                <a:ea typeface="ＭＳ Ｐゴシック" charset="-128"/>
                <a:cs typeface="Arial" charset="0"/>
              </a:rPr>
              <a:t>Onderwijskwalificerende opleidingstrajecten (OKOT)</a:t>
            </a:r>
          </a:p>
          <a:p>
            <a:pPr marL="457200" lvl="0" indent="-457200" defTabSz="457200">
              <a:lnSpc>
                <a:spcPct val="80000"/>
              </a:lnSpc>
              <a:spcBef>
                <a:spcPct val="0"/>
              </a:spcBef>
              <a:defRPr/>
            </a:pPr>
            <a:endParaRPr lang="nl-NL" sz="1600" b="1" dirty="0" smtClean="0">
              <a:solidFill>
                <a:srgbClr val="008000"/>
              </a:solidFill>
              <a:latin typeface="Flander"/>
              <a:ea typeface="ＭＳ Ｐゴシック" charset="-128"/>
              <a:cs typeface="Arial" charset="0"/>
            </a:endParaRPr>
          </a:p>
          <a:p>
            <a:pPr marL="457200" lvl="0" indent="-457200" defTabSz="457200">
              <a:lnSpc>
                <a:spcPct val="80000"/>
              </a:lnSpc>
              <a:spcBef>
                <a:spcPct val="0"/>
              </a:spcBef>
              <a:defRPr/>
            </a:pPr>
            <a:r>
              <a:rPr lang="nl-NL" sz="1600" dirty="0" smtClean="0">
                <a:solidFill>
                  <a:prstClr val="black"/>
                </a:solidFill>
                <a:latin typeface="Flander"/>
                <a:ea typeface="ＭＳ Ｐゴシック" charset="-128"/>
                <a:cs typeface="Arial" charset="0"/>
              </a:rPr>
              <a:t>	Kwalificerende opleidingstrajecten voor werkzoekenden worden georganiseerd in samenwerking met onderwijs op basis van arbeidsmarktgerichte beleidsprincipes:</a:t>
            </a:r>
            <a:endParaRPr lang="nl-BE" sz="1600" dirty="0" smtClean="0">
              <a:solidFill>
                <a:prstClr val="black"/>
              </a:solidFill>
              <a:latin typeface="Flander"/>
              <a:ea typeface="ＭＳ Ｐゴシック" charset="-128"/>
              <a:cs typeface="Arial" charset="0"/>
            </a:endParaRPr>
          </a:p>
          <a:p>
            <a:pPr marL="838200" lvl="1" indent="-381000" defTabSz="457200">
              <a:lnSpc>
                <a:spcPct val="80000"/>
              </a:lnSpc>
              <a:spcBef>
                <a:spcPct val="0"/>
              </a:spcBef>
              <a:spcAft>
                <a:spcPct val="0"/>
              </a:spcAft>
              <a:buNone/>
              <a:defRPr/>
            </a:pPr>
            <a:r>
              <a:rPr lang="nl-BE" sz="1600" dirty="0" smtClean="0">
                <a:solidFill>
                  <a:prstClr val="black"/>
                </a:solidFill>
                <a:latin typeface="Flander"/>
                <a:ea typeface="ＭＳ Ｐゴシック" charset="-128"/>
                <a:cs typeface="Arial" charset="0"/>
              </a:rPr>
              <a:t>   - kwalificatie </a:t>
            </a:r>
            <a:r>
              <a:rPr lang="nl-BE" sz="1600" dirty="0" err="1" smtClean="0">
                <a:solidFill>
                  <a:prstClr val="black"/>
                </a:solidFill>
                <a:latin typeface="Flander"/>
                <a:ea typeface="ＭＳ Ｐゴシック" charset="-128"/>
                <a:cs typeface="Arial" charset="0"/>
              </a:rPr>
              <a:t>i.f.v</a:t>
            </a:r>
            <a:r>
              <a:rPr lang="nl-BE" sz="1600" dirty="0" smtClean="0">
                <a:solidFill>
                  <a:prstClr val="black"/>
                </a:solidFill>
                <a:latin typeface="Flander"/>
                <a:ea typeface="ＭＳ Ｐゴシック" charset="-128"/>
                <a:cs typeface="Arial" charset="0"/>
              </a:rPr>
              <a:t>. loopbaanperspectief + tewerkstellingskansen</a:t>
            </a:r>
          </a:p>
          <a:p>
            <a:pPr marL="838200" lvl="1" indent="-381000" defTabSz="457200">
              <a:lnSpc>
                <a:spcPct val="80000"/>
              </a:lnSpc>
              <a:spcBef>
                <a:spcPct val="0"/>
              </a:spcBef>
              <a:spcAft>
                <a:spcPct val="0"/>
              </a:spcAft>
              <a:buNone/>
              <a:defRPr/>
            </a:pPr>
            <a:r>
              <a:rPr lang="nl-BE" sz="1600" dirty="0" smtClean="0">
                <a:solidFill>
                  <a:prstClr val="black"/>
                </a:solidFill>
                <a:latin typeface="Flander"/>
                <a:ea typeface="ＭＳ Ｐゴシック" charset="-128"/>
                <a:cs typeface="Arial" charset="0"/>
              </a:rPr>
              <a:t>   - gericht op knelpuntvacatures en passen binnen arbeidsmarktevoluties.</a:t>
            </a:r>
          </a:p>
          <a:p>
            <a:pPr marL="457200" lvl="0" indent="-457200" defTabSz="457200">
              <a:lnSpc>
                <a:spcPct val="80000"/>
              </a:lnSpc>
              <a:spcBef>
                <a:spcPct val="0"/>
              </a:spcBef>
              <a:defRPr/>
            </a:pPr>
            <a:r>
              <a:rPr lang="nl-BE" sz="1600" dirty="0" smtClean="0">
                <a:solidFill>
                  <a:prstClr val="black"/>
                </a:solidFill>
                <a:latin typeface="Flander"/>
                <a:ea typeface="ＭＳ Ｐゴシック" charset="-128"/>
                <a:cs typeface="Arial" charset="0"/>
              </a:rPr>
              <a:t>	Soorten: tweedekansonderwijs (TKO), 7de jaar BSO, secundair na secundair (SENSE), hoger beroepsonderwijs (HBO), professionele bachelor (PBA).</a:t>
            </a:r>
            <a:endParaRPr lang="nl-BE" sz="1600" dirty="0" smtClean="0">
              <a:solidFill>
                <a:prstClr val="black">
                  <a:lumMod val="65000"/>
                  <a:lumOff val="35000"/>
                </a:prstClr>
              </a:solidFill>
              <a:latin typeface="Flander"/>
              <a:ea typeface="ＭＳ Ｐゴシック" charset="-128"/>
              <a:cs typeface="Arial" charset="0"/>
            </a:endParaRPr>
          </a:p>
          <a:p>
            <a:pPr>
              <a:spcBef>
                <a:spcPct val="0"/>
              </a:spcBef>
            </a:pPr>
            <a:endParaRPr lang="nl-BE" dirty="0" smtClean="0"/>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0E00825-78F4-4869-A237-653BFF75CF75}" type="slidenum">
              <a:rPr lang="nl-BE"/>
              <a:pPr/>
              <a:t>11</a:t>
            </a:fld>
            <a:endParaRPr 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BE" sz="1200" dirty="0" smtClean="0">
                <a:latin typeface="Flander"/>
              </a:rPr>
              <a:t>De volledige dienstverlening staat open voor jongeren </a:t>
            </a:r>
            <a:r>
              <a:rPr lang="nl-NL" altLang="nl-BE" sz="1200" dirty="0" err="1" smtClean="0">
                <a:latin typeface="Flander"/>
              </a:rPr>
              <a:t>i.f.v</a:t>
            </a:r>
            <a:r>
              <a:rPr lang="nl-NL" altLang="nl-BE" sz="1200" dirty="0" smtClean="0">
                <a:latin typeface="Flander"/>
              </a:rPr>
              <a:t>. het sluitend maatpak plus voor jongeren waardoor op maat gewerkt kan worden. Specifieke behoeften kunnen in die zin aangepakt worden: MMPP –problematiek*; armoede; inwerking / inburgering; zelfstandig ondernemen; oriëntatiecentrum; AMC; </a:t>
            </a:r>
            <a:r>
              <a:rPr lang="nl-NL" altLang="nl-BE" sz="1200" dirty="0" err="1" smtClean="0">
                <a:latin typeface="Flander"/>
              </a:rPr>
              <a:t>beroepsverkennende</a:t>
            </a:r>
            <a:r>
              <a:rPr lang="nl-NL" altLang="nl-BE" sz="1200" dirty="0" smtClean="0">
                <a:latin typeface="Flander"/>
              </a:rPr>
              <a:t> stages, enz.</a:t>
            </a:r>
          </a:p>
          <a:p>
            <a:endParaRPr lang="nl-NL" altLang="nl-BE" sz="1200" dirty="0" smtClean="0">
              <a:latin typeface="Flander"/>
            </a:endParaRPr>
          </a:p>
          <a:p>
            <a:r>
              <a:rPr lang="nl-NL" altLang="nl-BE" sz="1200" dirty="0" smtClean="0">
                <a:latin typeface="Flander"/>
              </a:rPr>
              <a:t>Een greep uit het aanbod exclusief naar jongeren. Regionaal gaan (al dan niet in samenwerking met partners) bijkomende, gerichte acties door.</a:t>
            </a:r>
          </a:p>
          <a:p>
            <a:endParaRPr lang="nl-NL" sz="1200" dirty="0" smtClean="0">
              <a:solidFill>
                <a:prstClr val="black">
                  <a:lumMod val="65000"/>
                  <a:lumOff val="35000"/>
                </a:prstClr>
              </a:solidFill>
              <a:latin typeface="Flander"/>
              <a:ea typeface="ＭＳ Ｐゴシック" charset="-128"/>
              <a:cs typeface="Arial" charset="0"/>
            </a:endParaRPr>
          </a:p>
          <a:p>
            <a:r>
              <a:rPr lang="nl-NL" sz="1200" dirty="0" smtClean="0">
                <a:solidFill>
                  <a:prstClr val="black">
                    <a:lumMod val="65000"/>
                    <a:lumOff val="35000"/>
                  </a:prstClr>
                </a:solidFill>
                <a:latin typeface="Flander"/>
                <a:ea typeface="ＭＳ Ｐゴシック" charset="-128"/>
                <a:cs typeface="Arial" charset="0"/>
              </a:rPr>
              <a:t>* Medisch, mentaal, psychisch, psychiatrisch</a:t>
            </a:r>
            <a:endParaRPr lang="nl-BE" sz="1200" dirty="0" smtClean="0">
              <a:solidFill>
                <a:prstClr val="black">
                  <a:lumMod val="65000"/>
                  <a:lumOff val="35000"/>
                </a:prstClr>
              </a:solidFill>
              <a:latin typeface="Flander"/>
              <a:ea typeface="ＭＳ Ｐゴシック" charset="-128"/>
              <a:cs typeface="Arial" charset="0"/>
            </a:endParaRPr>
          </a:p>
          <a:p>
            <a:pPr>
              <a:spcBef>
                <a:spcPct val="0"/>
              </a:spcBef>
            </a:pPr>
            <a:endParaRPr lang="nl-BE" dirty="0" smtClean="0"/>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0E00825-78F4-4869-A237-653BFF75CF75}" type="slidenum">
              <a:rPr lang="nl-BE"/>
              <a:pPr/>
              <a:t>12</a:t>
            </a:fld>
            <a:endParaRPr 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NL" dirty="0" smtClean="0">
                <a:ea typeface="ＭＳ Ｐゴシック" pitchFamily="34" charset="-128"/>
              </a:rPr>
              <a:t>De Jongerengarantie is een nieuwe strategie om jeugdwerkloosheid aan te pakken en garandeert dat </a:t>
            </a:r>
            <a:r>
              <a:rPr lang="nl-BE" altLang="nl-NL" b="1" dirty="0" smtClean="0">
                <a:ea typeface="ＭＳ Ｐゴシック" pitchFamily="34" charset="-128"/>
              </a:rPr>
              <a:t>iedere jongere onder de 25</a:t>
            </a:r>
            <a:r>
              <a:rPr lang="nl-BE" altLang="nl-NL" dirty="0" smtClean="0">
                <a:ea typeface="ＭＳ Ｐゴシック" pitchFamily="34" charset="-128"/>
              </a:rPr>
              <a:t>, al dan niet geregistreerd bij het arbeidsbureau, binnen vier maanden na het verlaten van formeel onderwijs, of nadat hij of zij werkloos is geworden, een concreet en degelijk aanbod krijgt.</a:t>
            </a:r>
          </a:p>
          <a:p>
            <a:r>
              <a:rPr lang="nl-BE" altLang="nl-NL" dirty="0" smtClean="0">
                <a:ea typeface="ＭＳ Ｐゴシック" pitchFamily="34" charset="-128"/>
              </a:rPr>
              <a:t>Dit aanbod moet neerkomen op een </a:t>
            </a:r>
            <a:r>
              <a:rPr lang="nl-BE" altLang="nl-NL" b="1" dirty="0" smtClean="0">
                <a:ea typeface="ＭＳ Ｐゴシック" pitchFamily="34" charset="-128"/>
              </a:rPr>
              <a:t>baan, </a:t>
            </a:r>
            <a:r>
              <a:rPr lang="nl-BE" altLang="nl-NL" b="1" dirty="0" err="1" smtClean="0">
                <a:ea typeface="ＭＳ Ｐゴシック" pitchFamily="34" charset="-128"/>
              </a:rPr>
              <a:t>leerlingplaats</a:t>
            </a:r>
            <a:r>
              <a:rPr lang="nl-BE" altLang="nl-NL" b="1" dirty="0" smtClean="0">
                <a:ea typeface="ＭＳ Ｐゴシック" pitchFamily="34" charset="-128"/>
              </a:rPr>
              <a:t>, stage</a:t>
            </a:r>
            <a:r>
              <a:rPr lang="nl-BE" altLang="nl-NL" dirty="0" smtClean="0">
                <a:ea typeface="ＭＳ Ｐゴシック" pitchFamily="34" charset="-128"/>
              </a:rPr>
              <a:t>, of </a:t>
            </a:r>
            <a:r>
              <a:rPr lang="nl-BE" altLang="nl-NL" b="1" dirty="0" smtClean="0">
                <a:ea typeface="ＭＳ Ｐゴシック" pitchFamily="34" charset="-128"/>
              </a:rPr>
              <a:t>voortgezette beroepsopleiding</a:t>
            </a:r>
            <a:r>
              <a:rPr lang="nl-BE" altLang="nl-NL" dirty="0" smtClean="0">
                <a:ea typeface="ＭＳ Ｐゴシック" pitchFamily="34" charset="-128"/>
              </a:rPr>
              <a:t>  of competentieversterkend aanbod die aansluit bij de situatie en behoeften van ieder individu.</a:t>
            </a:r>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0E00825-78F4-4869-A237-653BFF75CF75}" type="slidenum">
              <a:rPr lang="nl-BE"/>
              <a:pPr/>
              <a:t>13</a:t>
            </a:fld>
            <a:endParaRPr lang="nl-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NL" b="1" dirty="0" smtClean="0">
                <a:ea typeface="ＭＳ Ｐゴシック" pitchFamily="34" charset="-128"/>
              </a:rPr>
              <a:t>Op 1 februari 2013 gingen de </a:t>
            </a:r>
            <a:r>
              <a:rPr lang="nl-BE" altLang="nl-NL" b="1" dirty="0" err="1" smtClean="0">
                <a:ea typeface="ＭＳ Ｐゴシック" pitchFamily="34" charset="-128"/>
              </a:rPr>
              <a:t>werkinlevingsprojecten</a:t>
            </a:r>
            <a:r>
              <a:rPr lang="nl-BE" altLang="nl-NL" b="1" dirty="0" smtClean="0">
                <a:ea typeface="ＭＳ Ｐゴシック" pitchFamily="34" charset="-128"/>
              </a:rPr>
              <a:t> in de Vlaamse centrumsteden van start. De projecten zijn gericht op jongeren zonder diploma en moeten hen via een reeks begeleidingsmaatregelen, waaronder korte stages bij verschillende bedrijven, wapenen om hun plaats op de arbeidsmarkt in te nemen. Vlaanderen wil op die manier jaarlijks 1.275 jongeren aan een baan of kwalificatie helpen.</a:t>
            </a:r>
            <a:endParaRPr lang="nl-BE" altLang="nl-NL" dirty="0" smtClean="0">
              <a:ea typeface="ＭＳ Ｐゴシック" pitchFamily="34" charset="-128"/>
            </a:endParaRPr>
          </a:p>
          <a:p>
            <a:r>
              <a:rPr lang="nl-BE" altLang="nl-NL" dirty="0" smtClean="0">
                <a:ea typeface="ＭＳ Ｐゴシック" pitchFamily="34" charset="-128"/>
              </a:rPr>
              <a:t>Jongeren die zonder diploma of werkervaring op de arbeidsmarkt terechtkomen, hebben het moeilijk om een job te vinden. Om hen te ondersteunen bij het vinden van een baan of het behalen van nuttige kwalificaties, werd via het Loopbaanakkoord een nieuw instrument ingevoerd: de werkinleving. Vlaams minister van Werk Philippe </a:t>
            </a:r>
            <a:r>
              <a:rPr lang="nl-BE" altLang="nl-NL" dirty="0" err="1" smtClean="0">
                <a:ea typeface="ＭＳ Ｐゴシック" pitchFamily="34" charset="-128"/>
              </a:rPr>
              <a:t>Muyters</a:t>
            </a:r>
            <a:r>
              <a:rPr lang="nl-BE" altLang="nl-NL" dirty="0" smtClean="0">
                <a:ea typeface="ＭＳ Ｐゴシック" pitchFamily="34" charset="-128"/>
              </a:rPr>
              <a:t>: “Wanneer VDAB een </a:t>
            </a:r>
            <a:r>
              <a:rPr lang="nl-BE" altLang="nl-NL" dirty="0" err="1" smtClean="0">
                <a:ea typeface="ＭＳ Ｐゴシック" pitchFamily="34" charset="-128"/>
              </a:rPr>
              <a:t>werkinlevingsplaats</a:t>
            </a:r>
            <a:r>
              <a:rPr lang="nl-BE" altLang="nl-NL" dirty="0" smtClean="0">
                <a:ea typeface="ＭＳ Ｐゴシック" pitchFamily="34" charset="-128"/>
              </a:rPr>
              <a:t> aanbiedt, is de jongere verplicht daar op in te gaan. De werkinleving kan allerlei maatregelen omvatten: van opleidingen en trainingen tot korte stages bij verschillende bedrijven. We gaan resoluut voor maatwerk: een </a:t>
            </a:r>
            <a:r>
              <a:rPr lang="nl-BE" altLang="nl-NL" dirty="0" err="1" smtClean="0">
                <a:ea typeface="ＭＳ Ｐゴシック" pitchFamily="34" charset="-128"/>
              </a:rPr>
              <a:t>werkinlevingsproject</a:t>
            </a:r>
            <a:r>
              <a:rPr lang="nl-BE" altLang="nl-NL" dirty="0" smtClean="0">
                <a:ea typeface="ＭＳ Ｐゴシック" pitchFamily="34" charset="-128"/>
              </a:rPr>
              <a:t> is een individueel begeleidingsplan, volgens de behoeften van de werkzoekende.” Het project kan 12 tot 18 maanden duren, afhankelijk alweer van specifieke situatie waarin de werkzoekende zich bevindt.</a:t>
            </a:r>
          </a:p>
          <a:p>
            <a:r>
              <a:rPr lang="nl-BE" altLang="nl-NL" dirty="0" smtClean="0">
                <a:ea typeface="ＭＳ Ｐゴシック" pitchFamily="34" charset="-128"/>
              </a:rPr>
              <a:t>Omdat jeugdwerkloosheid vooral een stedelijk fenomeen is, zeker bij jongeren zonder diploma, werkt de Vlaamse overheid samen met de 13 Vlaamse centrumsteden. Die konden, via een oproep bij het ESF-Agentschap (Europees Sociaal Fonds), projecten indienen om de jeugdwerkloosheid in hun stad aan te pakken. Intussen werden de eerste projecten goedgekeurd voor 11 centrumsteden: Aalst, Brugge, Genk, Hasselt, Kortrijk, Leuven, Mechelen Oostende, Roeselare, Sint-Niklaas en Turnhout. In die steden start de VDAB op 1 februari met de toeleiding. De oproep voor Antwerpen en Gent werd op vraag van beide steden met een maand verlengd, omdat zij zelf ook meer de regiefunctie van de projecten willen uitoefenen. Op 1 maart kan de VDAB dus ook daar werkzoekenden opnemen in een </a:t>
            </a:r>
            <a:r>
              <a:rPr lang="nl-BE" altLang="nl-NL" dirty="0" err="1" smtClean="0">
                <a:ea typeface="ＭＳ Ｐゴシック" pitchFamily="34" charset="-128"/>
              </a:rPr>
              <a:t>werkinlevingsproject</a:t>
            </a:r>
            <a:r>
              <a:rPr lang="nl-BE" altLang="nl-NL" dirty="0" smtClean="0">
                <a:ea typeface="ＭＳ Ｐゴシック" pitchFamily="34" charset="-128"/>
              </a:rPr>
              <a:t>.</a:t>
            </a:r>
          </a:p>
          <a:p>
            <a:endParaRPr lang="nl-BE" altLang="nl-NL" dirty="0" smtClean="0">
              <a:ea typeface="ＭＳ Ｐゴシック" pitchFamily="34" charset="-128"/>
            </a:endParaRPr>
          </a:p>
          <a:p>
            <a:r>
              <a:rPr lang="nl-BE" altLang="nl-NL" dirty="0" smtClean="0">
                <a:ea typeface="ＭＳ Ｐゴシック" pitchFamily="34" charset="-128"/>
              </a:rPr>
              <a:t>JES vzw en </a:t>
            </a:r>
            <a:r>
              <a:rPr lang="nl-BE" altLang="nl-NL" dirty="0" err="1" smtClean="0">
                <a:ea typeface="ＭＳ Ｐゴシック" pitchFamily="34" charset="-128"/>
              </a:rPr>
              <a:t>Tempo-team</a:t>
            </a:r>
            <a:r>
              <a:rPr lang="nl-BE" altLang="nl-NL" dirty="0" smtClean="0">
                <a:ea typeface="ＭＳ Ｐゴシック" pitchFamily="34" charset="-128"/>
              </a:rPr>
              <a:t>, Groep INTRO vzw en Randstad </a:t>
            </a:r>
            <a:r>
              <a:rPr lang="nl-BE" altLang="nl-NL" dirty="0" err="1" smtClean="0">
                <a:ea typeface="ＭＳ Ｐゴシック" pitchFamily="34" charset="-128"/>
              </a:rPr>
              <a:t>Diversity</a:t>
            </a:r>
            <a:r>
              <a:rPr lang="nl-BE" altLang="nl-NL" dirty="0" smtClean="0">
                <a:ea typeface="ＭＳ Ｐゴシック" pitchFamily="34" charset="-128"/>
              </a:rPr>
              <a:t> maken sinds het voorjaar van 2013  werk van dit project  in Gent. Tot eind volgend jaar is er nog plaats voor een </a:t>
            </a:r>
            <a:r>
              <a:rPr lang="nl-BE" altLang="nl-NL" b="1" dirty="0" smtClean="0">
                <a:ea typeface="ＭＳ Ｐゴシック" pitchFamily="34" charset="-128"/>
              </a:rPr>
              <a:t>600-tal jongeren. </a:t>
            </a:r>
          </a:p>
          <a:p>
            <a:r>
              <a:rPr lang="nl-BE" altLang="nl-NL" b="1" dirty="0" smtClean="0">
                <a:ea typeface="ＭＳ Ｐゴシック" pitchFamily="34" charset="-128"/>
              </a:rPr>
              <a:t>Welke jongeren?</a:t>
            </a:r>
            <a:endParaRPr lang="nl-NL" altLang="nl-NL" dirty="0" smtClean="0">
              <a:ea typeface="ＭＳ Ｐゴシック" pitchFamily="34" charset="-128"/>
            </a:endParaRPr>
          </a:p>
          <a:p>
            <a:r>
              <a:rPr lang="nl-BE" altLang="nl-NL" dirty="0" smtClean="0">
                <a:ea typeface="ＭＳ Ｐゴシック" pitchFamily="34" charset="-128"/>
              </a:rPr>
              <a:t>Laaggeschoold - zonder diploma secundair onderwijs</a:t>
            </a:r>
            <a:endParaRPr lang="nl-NL" altLang="nl-NL" dirty="0" smtClean="0">
              <a:ea typeface="ＭＳ Ｐゴシック" pitchFamily="34" charset="-128"/>
            </a:endParaRPr>
          </a:p>
          <a:p>
            <a:r>
              <a:rPr lang="nl-BE" altLang="nl-NL" dirty="0" smtClean="0">
                <a:ea typeface="ＭＳ Ｐゴシック" pitchFamily="34" charset="-128"/>
              </a:rPr>
              <a:t>tussen 18 en 25 jaar</a:t>
            </a:r>
            <a:endParaRPr lang="nl-NL" altLang="nl-NL" dirty="0" smtClean="0">
              <a:ea typeface="ＭＳ Ｐゴシック" pitchFamily="34" charset="-128"/>
            </a:endParaRPr>
          </a:p>
          <a:p>
            <a:r>
              <a:rPr lang="nl-BE" altLang="nl-NL" dirty="0" smtClean="0">
                <a:ea typeface="ＭＳ Ｐゴシック" pitchFamily="34" charset="-128"/>
              </a:rPr>
              <a:t>op zoek naar werk of in een opleiding</a:t>
            </a:r>
            <a:endParaRPr lang="nl-NL" altLang="nl-NL" dirty="0" smtClean="0">
              <a:ea typeface="ＭＳ Ｐゴシック" pitchFamily="34" charset="-128"/>
            </a:endParaRPr>
          </a:p>
          <a:p>
            <a:r>
              <a:rPr lang="nl-BE" altLang="nl-NL" dirty="0" smtClean="0">
                <a:ea typeface="ＭＳ Ｐゴシック" pitchFamily="34" charset="-128"/>
              </a:rPr>
              <a:t>die zich 2 à 3 dagen/week willen inzetten voor het vinden van werk</a:t>
            </a:r>
            <a:endParaRPr lang="nl-NL" altLang="nl-NL" dirty="0" smtClean="0">
              <a:ea typeface="ＭＳ Ｐゴシック" pitchFamily="34" charset="-128"/>
            </a:endParaRPr>
          </a:p>
          <a:p>
            <a:r>
              <a:rPr lang="nl-BE" altLang="nl-NL" b="1" dirty="0" smtClean="0">
                <a:ea typeface="ＭＳ Ｐゴシック" pitchFamily="34" charset="-128"/>
              </a:rPr>
              <a:t/>
            </a:r>
            <a:br>
              <a:rPr lang="nl-BE" altLang="nl-NL" b="1" dirty="0" smtClean="0">
                <a:ea typeface="ＭＳ Ｐゴシック" pitchFamily="34" charset="-128"/>
              </a:rPr>
            </a:br>
            <a:r>
              <a:rPr lang="nl-BE" altLang="nl-NL" b="1" dirty="0" smtClean="0">
                <a:ea typeface="ＭＳ Ｐゴシック" pitchFamily="34" charset="-128"/>
              </a:rPr>
              <a:t>Wat doen de jongeren?</a:t>
            </a:r>
            <a:r>
              <a:rPr lang="nl-BE" altLang="nl-NL" dirty="0" smtClean="0">
                <a:ea typeface="ＭＳ Ｐゴシック" pitchFamily="34" charset="-128"/>
              </a:rPr>
              <a:t> </a:t>
            </a:r>
            <a:endParaRPr lang="nl-NL" altLang="nl-NL" dirty="0" smtClean="0">
              <a:ea typeface="ＭＳ Ｐゴシック" pitchFamily="34" charset="-128"/>
            </a:endParaRPr>
          </a:p>
          <a:p>
            <a:r>
              <a:rPr lang="nl-BE" altLang="nl-NL" dirty="0" smtClean="0">
                <a:ea typeface="ＭＳ Ｐゴシック" pitchFamily="34" charset="-128"/>
              </a:rPr>
              <a:t>Competentieversterkende acties om beter gewapend op de arbeidsmarkt te staan:</a:t>
            </a:r>
            <a:endParaRPr lang="nl-NL" altLang="nl-NL" dirty="0" smtClean="0">
              <a:ea typeface="ＭＳ Ｐゴシック" pitchFamily="34" charset="-128"/>
            </a:endParaRPr>
          </a:p>
          <a:p>
            <a:r>
              <a:rPr lang="nl-BE" altLang="nl-NL" dirty="0" smtClean="0">
                <a:ea typeface="ＭＳ Ｐゴシック" pitchFamily="34" charset="-128"/>
              </a:rPr>
              <a:t>zich (her)oriënteren, deelnemen aan begeleiding- en projectmomenten, werk (leren) zoeken en solliciteren, zowel individueel als in groep </a:t>
            </a:r>
            <a:endParaRPr lang="nl-NL" altLang="nl-NL" dirty="0" smtClean="0">
              <a:ea typeface="ＭＳ Ｐゴシック" pitchFamily="34" charset="-128"/>
            </a:endParaRPr>
          </a:p>
          <a:p>
            <a:r>
              <a:rPr lang="nl-BE" altLang="nl-NL" dirty="0" smtClean="0">
                <a:ea typeface="ＭＳ Ｐゴシック" pitchFamily="34" charset="-128"/>
              </a:rPr>
              <a:t>stage</a:t>
            </a:r>
            <a:endParaRPr lang="nl-NL" altLang="nl-NL" dirty="0" smtClean="0">
              <a:ea typeface="ＭＳ Ｐゴシック" pitchFamily="34" charset="-128"/>
            </a:endParaRPr>
          </a:p>
          <a:p>
            <a:r>
              <a:rPr lang="nl-BE" altLang="nl-NL" dirty="0" smtClean="0">
                <a:ea typeface="ＭＳ Ｐゴシック" pitchFamily="34" charset="-128"/>
              </a:rPr>
              <a:t>kwalificerende opleidings- en begeleidingsacties, bij voorkeur met attestering, bijv. theoretisch rijbewijs en HACCP (procescontrole voeding).</a:t>
            </a:r>
          </a:p>
          <a:p>
            <a:endParaRPr lang="nl-BE" altLang="nl-NL" dirty="0" smtClean="0">
              <a:ea typeface="ＭＳ Ｐゴシック" pitchFamily="34" charset="-128"/>
            </a:endParaRPr>
          </a:p>
          <a:p>
            <a:r>
              <a:rPr lang="nl-BE" altLang="nl-NL" b="1" dirty="0" smtClean="0">
                <a:ea typeface="ＭＳ Ｐゴシック" pitchFamily="34" charset="-128"/>
              </a:rPr>
              <a:t>Instapstages</a:t>
            </a:r>
          </a:p>
          <a:p>
            <a:r>
              <a:rPr lang="nl-BE" sz="1200" b="0" i="0" u="none" strike="noStrike" kern="1200" baseline="0" dirty="0" smtClean="0">
                <a:solidFill>
                  <a:schemeClr val="tx1"/>
                </a:solidFill>
                <a:latin typeface="+mn-lt"/>
                <a:ea typeface="+mn-ea"/>
                <a:cs typeface="+mn-cs"/>
              </a:rPr>
              <a:t>De instapstage is een opleidingsmaatregel, waarbij laaggeschoolde jongeren</a:t>
            </a:r>
          </a:p>
          <a:p>
            <a:r>
              <a:rPr lang="nl-BE" sz="1200" b="0" i="0" u="none" strike="noStrike" kern="1200" baseline="0" dirty="0" smtClean="0">
                <a:solidFill>
                  <a:schemeClr val="tx1"/>
                </a:solidFill>
                <a:latin typeface="+mn-lt"/>
                <a:ea typeface="+mn-ea"/>
                <a:cs typeface="+mn-cs"/>
              </a:rPr>
              <a:t>tijdens hun </a:t>
            </a:r>
            <a:r>
              <a:rPr lang="nl-BE" sz="1200" b="0" i="0" u="none" strike="noStrike" kern="1200" baseline="0" dirty="0" err="1" smtClean="0">
                <a:solidFill>
                  <a:schemeClr val="tx1"/>
                </a:solidFill>
                <a:latin typeface="+mn-lt"/>
                <a:ea typeface="+mn-ea"/>
                <a:cs typeface="+mn-cs"/>
              </a:rPr>
              <a:t>beroepsinschakelingstijd</a:t>
            </a:r>
            <a:r>
              <a:rPr lang="nl-BE" sz="1200" b="0" i="0" u="none" strike="noStrike" kern="1200" baseline="0" dirty="0" smtClean="0">
                <a:solidFill>
                  <a:schemeClr val="tx1"/>
                </a:solidFill>
                <a:latin typeface="+mn-lt"/>
                <a:ea typeface="+mn-ea"/>
                <a:cs typeface="+mn-cs"/>
              </a:rPr>
              <a:t> (BIT = de vroegere wachttijd) de kans</a:t>
            </a:r>
          </a:p>
          <a:p>
            <a:r>
              <a:rPr lang="nl-BE" sz="1200" b="0" i="0" u="none" strike="noStrike" kern="1200" baseline="0" dirty="0" smtClean="0">
                <a:solidFill>
                  <a:schemeClr val="tx1"/>
                </a:solidFill>
                <a:latin typeface="+mn-lt"/>
                <a:ea typeface="+mn-ea"/>
                <a:cs typeface="+mn-cs"/>
              </a:rPr>
              <a:t>krijgen om werkervaring op te doen in een bedrijf.</a:t>
            </a:r>
          </a:p>
          <a:p>
            <a:r>
              <a:rPr lang="nl-BE" sz="1200" b="0" i="0" u="none" strike="noStrike" kern="1200" baseline="0" dirty="0" smtClean="0">
                <a:solidFill>
                  <a:schemeClr val="tx1"/>
                </a:solidFill>
                <a:latin typeface="+mn-lt"/>
                <a:ea typeface="+mn-ea"/>
                <a:cs typeface="+mn-cs"/>
              </a:rPr>
              <a:t>De federale overheid moedigt ondernemingen aan om jongeren gedurende</a:t>
            </a:r>
          </a:p>
          <a:p>
            <a:r>
              <a:rPr lang="nl-BE" sz="1200" b="0" i="0" u="none" strike="noStrike" kern="1200" baseline="0" dirty="0" smtClean="0">
                <a:solidFill>
                  <a:schemeClr val="tx1"/>
                </a:solidFill>
                <a:latin typeface="+mn-lt"/>
                <a:ea typeface="+mn-ea"/>
                <a:cs typeface="+mn-cs"/>
              </a:rPr>
              <a:t>drie maanden te laten meedraaien zodat ze hun arbeidsmarktcompetenties</a:t>
            </a:r>
          </a:p>
          <a:p>
            <a:r>
              <a:rPr lang="nl-BE" sz="1200" b="0" i="0" u="none" strike="noStrike" kern="1200" baseline="0" dirty="0" smtClean="0">
                <a:solidFill>
                  <a:schemeClr val="tx1"/>
                </a:solidFill>
                <a:latin typeface="+mn-lt"/>
                <a:ea typeface="+mn-ea"/>
                <a:cs typeface="+mn-cs"/>
              </a:rPr>
              <a:t>kunnen aanscherpen.</a:t>
            </a:r>
          </a:p>
          <a:p>
            <a:r>
              <a:rPr lang="nl-BE" sz="1200" b="0" i="0" u="none" strike="noStrike" kern="1200" baseline="0" dirty="0" smtClean="0">
                <a:solidFill>
                  <a:schemeClr val="tx1"/>
                </a:solidFill>
                <a:latin typeface="+mn-lt"/>
                <a:ea typeface="+mn-ea"/>
                <a:cs typeface="+mn-cs"/>
              </a:rPr>
              <a:t>De instapstage is een voltijds engagement en duurt precies 3 maanden (geen</a:t>
            </a:r>
          </a:p>
          <a:p>
            <a:r>
              <a:rPr lang="nl-BE" sz="1200" b="0" i="0" u="none" strike="noStrike" kern="1200" baseline="0" dirty="0" smtClean="0">
                <a:solidFill>
                  <a:schemeClr val="tx1"/>
                </a:solidFill>
                <a:latin typeface="+mn-lt"/>
                <a:ea typeface="+mn-ea"/>
                <a:cs typeface="+mn-cs"/>
              </a:rPr>
              <a:t>verlengingen mogelijk).</a:t>
            </a:r>
          </a:p>
          <a:p>
            <a:r>
              <a:rPr lang="nl-BE" sz="1200" b="0" i="0" u="none" strike="noStrike" kern="1200" baseline="0" dirty="0" smtClean="0">
                <a:solidFill>
                  <a:schemeClr val="tx1"/>
                </a:solidFill>
                <a:latin typeface="+mn-lt"/>
                <a:ea typeface="+mn-ea"/>
                <a:cs typeface="+mn-cs"/>
              </a:rPr>
              <a:t>De werkgever zorgt voor een opleidingsplan en de aangifte in </a:t>
            </a:r>
            <a:r>
              <a:rPr lang="nl-BE" sz="1200" b="0" i="0" u="none" strike="noStrike" kern="1200" baseline="0" dirty="0" err="1" smtClean="0">
                <a:solidFill>
                  <a:schemeClr val="tx1"/>
                </a:solidFill>
                <a:latin typeface="+mn-lt"/>
                <a:ea typeface="+mn-ea"/>
                <a:cs typeface="+mn-cs"/>
              </a:rPr>
              <a:t>Dimona</a:t>
            </a:r>
            <a:r>
              <a:rPr lang="nl-BE" sz="1200" b="0" i="0" u="none" strike="noStrike" kern="1200" baseline="0" dirty="0" smtClean="0">
                <a:solidFill>
                  <a:schemeClr val="tx1"/>
                </a:solidFill>
                <a:latin typeface="+mn-lt"/>
                <a:ea typeface="+mn-ea"/>
                <a:cs typeface="+mn-cs"/>
              </a:rPr>
              <a:t>. Aan</a:t>
            </a:r>
          </a:p>
          <a:p>
            <a:r>
              <a:rPr lang="nl-BE" sz="1200" b="0" i="0" u="none" strike="noStrike" kern="1200" baseline="0" dirty="0" smtClean="0">
                <a:solidFill>
                  <a:schemeClr val="tx1"/>
                </a:solidFill>
                <a:latin typeface="+mn-lt"/>
                <a:ea typeface="+mn-ea"/>
                <a:cs typeface="+mn-cs"/>
              </a:rPr>
              <a:t>het einde van de stage attesteert de werkgever de door de stagiair verworven</a:t>
            </a:r>
          </a:p>
          <a:p>
            <a:r>
              <a:rPr lang="nl-BE" sz="1200" b="0" i="0" u="none" strike="noStrike" kern="1200" baseline="0" dirty="0" smtClean="0">
                <a:solidFill>
                  <a:schemeClr val="tx1"/>
                </a:solidFill>
                <a:latin typeface="+mn-lt"/>
                <a:ea typeface="+mn-ea"/>
                <a:cs typeface="+mn-cs"/>
              </a:rPr>
              <a:t>competenties.</a:t>
            </a:r>
          </a:p>
          <a:p>
            <a:r>
              <a:rPr lang="nl-BE" sz="1200" b="0" i="0" u="none" strike="noStrike" kern="1200" baseline="0" dirty="0" smtClean="0">
                <a:solidFill>
                  <a:schemeClr val="tx1"/>
                </a:solidFill>
                <a:latin typeface="+mn-lt"/>
                <a:ea typeface="+mn-ea"/>
                <a:cs typeface="+mn-cs"/>
              </a:rPr>
              <a:t>De VDAB volgt het verloop van de stage mee op en beslist over een eventuele</a:t>
            </a:r>
          </a:p>
          <a:p>
            <a:r>
              <a:rPr lang="nl-BE" sz="1200" b="0" i="0" u="none" strike="noStrike" kern="1200" baseline="0" dirty="0" smtClean="0">
                <a:solidFill>
                  <a:schemeClr val="tx1"/>
                </a:solidFill>
                <a:latin typeface="+mn-lt"/>
                <a:ea typeface="+mn-ea"/>
                <a:cs typeface="+mn-cs"/>
              </a:rPr>
              <a:t>stopzetting van de stage, in overleg met alle partijen.</a:t>
            </a:r>
            <a:endParaRPr lang="nl-NL" altLang="nl-NL" b="1" dirty="0" smtClean="0">
              <a:ea typeface="ＭＳ Ｐゴシック" pitchFamily="34" charset="-128"/>
            </a:endParaRPr>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0E00825-78F4-4869-A237-653BFF75CF75}" type="slidenum">
              <a:rPr lang="nl-BE"/>
              <a:pPr/>
              <a:t>14</a:t>
            </a:fld>
            <a:endParaRPr lang="nl-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BE" dirty="0" smtClean="0"/>
              <a:t>Doelstelling: Het opzetten van voortrajecten die ertoe leiden dat de doelgroep zich in een sterkere positie bevindt om </a:t>
            </a:r>
            <a:r>
              <a:rPr lang="nl-BE" dirty="0" err="1" smtClean="0"/>
              <a:t>toegeleid</a:t>
            </a:r>
            <a:r>
              <a:rPr lang="nl-BE" dirty="0" smtClean="0"/>
              <a:t> te worden naar de arbeidsmarkt of om de arbeidsmarkt te betreden. </a:t>
            </a:r>
          </a:p>
          <a:p>
            <a:r>
              <a:rPr lang="nl-NL" sz="1200" kern="1200" dirty="0" smtClean="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Er is een restgroep binnen de werkzoekenden waarover we ons zorgen maken. Het zijn werkzoekenden die dreigen uit te vallen of moeilijk te bereiken zijn via de gewone kanalen. Het zijn mensen uit kwetsbare groepen. Het gaat hier om kwetsbare groepen die noch in opleiding of begeleiding zitten, noch aan het werk zijn</a:t>
            </a:r>
            <a:endParaRPr lang="nl-BE"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Deze kwetsbaarheid kan er omwille van allerhande redenen zijn: zwangerschap en moederschap, langdurige ziekte, invaliditeit, sterfgevallen, bewuste en doordachte keuze om thuis te blijven, verhuis naar het buitenland, armoedeproblematiek, uitval bij oproeping door VDAB, ... </a:t>
            </a:r>
            <a:endParaRPr lang="nl-BE"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Een deel van deze werkzoekenden verdwijnt definitief of zeer lang van de arbeidsmarkt. </a:t>
            </a:r>
            <a:endParaRPr lang="nl-BE"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Deze werkzoekenden moeten gevonden worden en voorbereid worden op een concreet traject naar werk. We stellen vast dat niet alle werkzoekenden bereikt worden via de reguliere begeleidingsinstanties als vb. VDAB.  We denken hierbij ook aan de acute problematiek van het hoog aantal werkloze jongeren. Met deze oproep willen we daarom inzetten op het lenigen van sociale noden waaraan de huidige markt of centrale overheid niet kan voldoen. </a:t>
            </a:r>
          </a:p>
          <a:p>
            <a:endParaRPr lang="nl-NL" sz="1200" kern="1200" dirty="0" smtClean="0">
              <a:solidFill>
                <a:schemeClr val="tx1"/>
              </a:solidFill>
              <a:effectLst/>
              <a:latin typeface="+mn-lt"/>
              <a:ea typeface="+mn-ea"/>
              <a:cs typeface="+mn-cs"/>
            </a:endParaRPr>
          </a:p>
          <a:p>
            <a:r>
              <a:rPr lang="nl-BE" sz="1200" u="sng" kern="1200" dirty="0" smtClean="0">
                <a:solidFill>
                  <a:schemeClr val="tx1"/>
                </a:solidFill>
                <a:effectLst/>
                <a:latin typeface="+mn-lt"/>
                <a:ea typeface="+mn-ea"/>
                <a:cs typeface="+mn-cs"/>
              </a:rPr>
              <a:t>Fase 1 opsporen en kennismaken.</a:t>
            </a:r>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In de eerste fase (FIND) wordt contact gelegd met de jongere. Dit gebeurt vindplaatsgericht</a:t>
            </a:r>
          </a:p>
          <a:p>
            <a:r>
              <a:rPr lang="nl-BE" sz="1200" kern="1200" dirty="0" smtClean="0">
                <a:solidFill>
                  <a:schemeClr val="tx1"/>
                </a:solidFill>
                <a:effectLst/>
                <a:latin typeface="+mn-lt"/>
                <a:ea typeface="+mn-ea"/>
                <a:cs typeface="+mn-cs"/>
              </a:rPr>
              <a:t>en zo dicht mogelijk bij de leefwereld van de jongere. Het opsporen van de jongere in zijn natuurlijk habitat  laat toe om hen te begeleiden in hun vertrouwde omgeving. Mogelijke plaatsen  waar jongeren te vinden zijn: a) plaatsen waar jongeren rondhangen (station, skate terrein, …)             b) thuis c) bij activiteiten of evenementen voor jongeren d) sociale netwerksites (zijn vaak drempelverlagend). Eens de jongeren bereikt zijn, wordt er via aanklampend methode gewerkt. De jongeren worden niet los gelaten en zien het belang in van een traject. Op deze manier ontstaat een vertrouwensband die aan de basis ligt van het succes van een traject.</a:t>
            </a:r>
          </a:p>
          <a:p>
            <a:r>
              <a:rPr lang="nl-BE" sz="1200" kern="1200" dirty="0" smtClean="0">
                <a:solidFill>
                  <a:schemeClr val="tx1"/>
                </a:solidFill>
                <a:effectLst/>
                <a:latin typeface="+mn-lt"/>
                <a:ea typeface="+mn-ea"/>
                <a:cs typeface="+mn-cs"/>
              </a:rPr>
              <a:t> </a:t>
            </a:r>
          </a:p>
          <a:p>
            <a:r>
              <a:rPr lang="nl-BE" sz="1200" u="sng" kern="1200" dirty="0" smtClean="0">
                <a:solidFill>
                  <a:schemeClr val="tx1"/>
                </a:solidFill>
                <a:effectLst/>
                <a:latin typeface="+mn-lt"/>
                <a:ea typeface="+mn-ea"/>
                <a:cs typeface="+mn-cs"/>
              </a:rPr>
              <a:t>Fase 2. begeleiden en bemiddelen.  </a:t>
            </a:r>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Tijdens fase 2 (BIND) wordt er gewerkt aan de randvoorwaarden.  Er is sprake gecontinueerde zorg  (wanneer de jongere er even uitvalt, kan deze steeds terugkomen zonder opnieuw te beginnen met een intake en zonder zich te verantwoorden aan de trajectgezel). De jongere krijgt inzichten in zijn/haar eigen problematieken om dan te komen tot oplossingen. Er wordt door de trajectgezel aan </a:t>
            </a:r>
            <a:r>
              <a:rPr lang="nl-BE" sz="1200" kern="1200" dirty="0" err="1" smtClean="0">
                <a:solidFill>
                  <a:schemeClr val="tx1"/>
                </a:solidFill>
                <a:effectLst/>
                <a:latin typeface="+mn-lt"/>
                <a:ea typeface="+mn-ea"/>
                <a:cs typeface="+mn-cs"/>
              </a:rPr>
              <a:t>model-leren</a:t>
            </a:r>
            <a:r>
              <a:rPr lang="nl-BE" sz="1200" kern="1200" dirty="0" smtClean="0">
                <a:solidFill>
                  <a:schemeClr val="tx1"/>
                </a:solidFill>
                <a:effectLst/>
                <a:latin typeface="+mn-lt"/>
                <a:ea typeface="+mn-ea"/>
                <a:cs typeface="+mn-cs"/>
              </a:rPr>
              <a:t> gedaan, hij gaat mee op stap en toont de jongere hoe hij zich bij bepaalde instanties moet gedragen. In de fase wordt het traject </a:t>
            </a:r>
            <a:r>
              <a:rPr lang="nl-BE" sz="1200" kern="1200" dirty="0" err="1" smtClean="0">
                <a:solidFill>
                  <a:schemeClr val="tx1"/>
                </a:solidFill>
                <a:effectLst/>
                <a:latin typeface="+mn-lt"/>
                <a:ea typeface="+mn-ea"/>
                <a:cs typeface="+mn-cs"/>
              </a:rPr>
              <a:t>teeds</a:t>
            </a:r>
            <a:r>
              <a:rPr lang="nl-BE" sz="1200" kern="1200" dirty="0" smtClean="0">
                <a:solidFill>
                  <a:schemeClr val="tx1"/>
                </a:solidFill>
                <a:effectLst/>
                <a:latin typeface="+mn-lt"/>
                <a:ea typeface="+mn-ea"/>
                <a:cs typeface="+mn-cs"/>
              </a:rPr>
              <a:t> geëvalueerd en bijgestuurd.</a:t>
            </a:r>
          </a:p>
          <a:p>
            <a:r>
              <a:rPr lang="nl-BE" sz="1200" u="none" strike="noStrike" kern="1200" dirty="0" smtClean="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a:p>
            <a:r>
              <a:rPr lang="nl-BE" sz="1200" u="sng" kern="1200" dirty="0" smtClean="0">
                <a:solidFill>
                  <a:schemeClr val="tx1"/>
                </a:solidFill>
                <a:effectLst/>
                <a:latin typeface="+mn-lt"/>
                <a:ea typeface="+mn-ea"/>
                <a:cs typeface="+mn-cs"/>
              </a:rPr>
              <a:t>Fase 3. keep in mind</a:t>
            </a:r>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Wanneer de jongeren doorstromen naar andere maatschappelijke instanties  is er ook aandacht voor de nazorg en opvolging van de jongeren (MIND – keep in mind). Zo kan men de slaagkans van het traject en de duurzaamheid versterken.</a:t>
            </a:r>
          </a:p>
          <a:p>
            <a:endParaRPr lang="nl-BE" dirty="0" smtClean="0"/>
          </a:p>
          <a:p>
            <a:endParaRPr lang="nl-NL" altLang="nl-NL" dirty="0" smtClean="0">
              <a:ea typeface="ＭＳ Ｐゴシック" pitchFamily="34" charset="-128"/>
            </a:endParaRPr>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0E00825-78F4-4869-A237-653BFF75CF75}" type="slidenum">
              <a:rPr lang="nl-BE"/>
              <a:pPr/>
              <a:t>15</a:t>
            </a:fld>
            <a:endParaRPr lang="nl-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ea typeface="ＭＳ Ｐゴシック" pitchFamily="34" charset="-128"/>
            </a:endParaRPr>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0E00825-78F4-4869-A237-653BFF75CF75}" type="slidenum">
              <a:rPr lang="nl-BE"/>
              <a:pPr/>
              <a:t>16</a:t>
            </a:fld>
            <a:endParaRPr lang="nl-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2A03A52-A0F2-427F-9F86-501154C76171}" type="slidenum">
              <a:rPr lang="nl-BE" smtClean="0"/>
              <a:pPr/>
              <a:t>17</a:t>
            </a:fld>
            <a:endParaRPr lang="nl-BE"/>
          </a:p>
        </p:txBody>
      </p:sp>
    </p:spTree>
    <p:extLst>
      <p:ext uri="{BB962C8B-B14F-4D97-AF65-F5344CB8AC3E}">
        <p14:creationId xmlns:p14="http://schemas.microsoft.com/office/powerpoint/2010/main" val="1959302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De Europese Unie wil dat men met jongeren in dialoog gaat, de jeugdraden van ieder land hebben hierin een belangrijke rol, ook VDAB wil investeren in jongeren. Jongeren hebben het recht om mee te beslissen en mee te sleutelen aan hun eigen toekomst. </a:t>
            </a:r>
            <a:r>
              <a:rPr lang="nl-BE" sz="1200" kern="1200" dirty="0" smtClean="0">
                <a:solidFill>
                  <a:schemeClr val="tx1"/>
                </a:solidFill>
                <a:effectLst/>
                <a:latin typeface="+mn-lt"/>
                <a:ea typeface="+mn-ea"/>
                <a:cs typeface="+mn-cs"/>
              </a:rPr>
              <a:t>De VDAB heeft een aantal pistes uitgewerkt om de jongeren participatie te verhogen.</a:t>
            </a:r>
          </a:p>
          <a:p>
            <a:pPr marL="171450" lvl="0" indent="-171450">
              <a:buFont typeface="Arial" pitchFamily="34" charset="0"/>
              <a:buChar char="•"/>
            </a:pPr>
            <a:r>
              <a:rPr lang="nl-NL" sz="1200" kern="1200" dirty="0" smtClean="0">
                <a:solidFill>
                  <a:schemeClr val="tx1"/>
                </a:solidFill>
                <a:effectLst/>
                <a:latin typeface="+mn-lt"/>
                <a:ea typeface="+mn-ea"/>
                <a:cs typeface="+mn-cs"/>
              </a:rPr>
              <a:t>In de vernieuwde VDAB website is de vraag naar duidelijkere en toegankelijkere info voor jongeren opgenomen. Er is een </a:t>
            </a:r>
            <a:r>
              <a:rPr lang="nl-NL" sz="1200" u="sng" kern="1200" dirty="0" smtClean="0">
                <a:solidFill>
                  <a:schemeClr val="tx1"/>
                </a:solidFill>
                <a:effectLst/>
                <a:latin typeface="+mn-lt"/>
                <a:ea typeface="+mn-ea"/>
                <a:cs typeface="+mn-cs"/>
                <a:hlinkClick r:id="rId3"/>
              </a:rPr>
              <a:t>deelwebsite</a:t>
            </a:r>
            <a:r>
              <a:rPr lang="nl-NL" sz="1200" kern="1200" dirty="0" smtClean="0">
                <a:solidFill>
                  <a:schemeClr val="tx1"/>
                </a:solidFill>
                <a:effectLst/>
                <a:latin typeface="+mn-lt"/>
                <a:ea typeface="+mn-ea"/>
                <a:cs typeface="+mn-cs"/>
              </a:rPr>
              <a:t> in de look en feel voor jongeren die alle informatie bevat die nuttig is voor hen. In communicatie naar jongeren gebruikt VDAB de sociale media (</a:t>
            </a:r>
            <a:r>
              <a:rPr lang="nl-NL" sz="1200" kern="1200" dirty="0" err="1" smtClean="0">
                <a:solidFill>
                  <a:schemeClr val="tx1"/>
                </a:solidFill>
                <a:effectLst/>
                <a:latin typeface="+mn-lt"/>
                <a:ea typeface="+mn-ea"/>
                <a:cs typeface="+mn-cs"/>
              </a:rPr>
              <a:t>twitter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facebook</a:t>
            </a:r>
            <a:r>
              <a:rPr lang="nl-NL" sz="1200" kern="1200" dirty="0" smtClean="0">
                <a:solidFill>
                  <a:schemeClr val="tx1"/>
                </a:solidFill>
                <a:effectLst/>
                <a:latin typeface="+mn-lt"/>
                <a:ea typeface="+mn-ea"/>
                <a:cs typeface="+mn-cs"/>
              </a:rPr>
              <a:t>, mobiel web).</a:t>
            </a:r>
            <a:endParaRPr lang="nl-BE" sz="1200" kern="1200" dirty="0" smtClean="0">
              <a:solidFill>
                <a:schemeClr val="tx1"/>
              </a:solidFill>
              <a:effectLst/>
              <a:latin typeface="+mn-lt"/>
              <a:ea typeface="+mn-ea"/>
              <a:cs typeface="+mn-cs"/>
            </a:endParaRPr>
          </a:p>
          <a:p>
            <a:pPr marL="171450" lvl="0" indent="-171450">
              <a:buFont typeface="Arial" pitchFamily="34" charset="0"/>
              <a:buChar char="•"/>
            </a:pPr>
            <a:r>
              <a:rPr lang="nl-NL" sz="1200" kern="1200" dirty="0" smtClean="0">
                <a:solidFill>
                  <a:schemeClr val="tx1"/>
                </a:solidFill>
                <a:effectLst/>
                <a:latin typeface="+mn-lt"/>
                <a:ea typeface="+mn-ea"/>
                <a:cs typeface="+mn-cs"/>
              </a:rPr>
              <a:t>De VDAB wil in dialoog blijven met jongeren over een aantal inhoudelijke thema’s en organiseerde op advies van de Vlaamse Jeugdraad in het najaar van 2013 </a:t>
            </a:r>
            <a:r>
              <a:rPr lang="nl-NL" sz="1200" b="1" kern="1200" dirty="0" smtClean="0">
                <a:solidFill>
                  <a:schemeClr val="tx1"/>
                </a:solidFill>
                <a:effectLst/>
                <a:latin typeface="+mn-lt"/>
                <a:ea typeface="+mn-ea"/>
                <a:cs typeface="+mn-cs"/>
              </a:rPr>
              <a:t>enkele live jongerenpanels</a:t>
            </a:r>
            <a:r>
              <a:rPr lang="nl-NL" sz="1200" kern="1200" dirty="0" smtClean="0">
                <a:solidFill>
                  <a:schemeClr val="tx1"/>
                </a:solidFill>
                <a:effectLst/>
                <a:latin typeface="+mn-lt"/>
                <a:ea typeface="+mn-ea"/>
                <a:cs typeface="+mn-cs"/>
              </a:rPr>
              <a:t>.</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De jongeren werden onderverdeeld in verschillende groepen om te brainstormen over de nieuwe VDAB 2.0, hun ongezouten mening te geven aan de ronde tafel over onze dienstverlening of hun opmerkingen met VDAB te delen in de onlinecorner. Daarna was er een talkshow met Sean </a:t>
            </a:r>
            <a:r>
              <a:rPr lang="nl-NL" sz="1200" kern="1200" dirty="0" err="1" smtClean="0">
                <a:solidFill>
                  <a:schemeClr val="tx1"/>
                </a:solidFill>
                <a:effectLst/>
                <a:latin typeface="+mn-lt"/>
                <a:ea typeface="+mn-ea"/>
                <a:cs typeface="+mn-cs"/>
              </a:rPr>
              <a:t>Dhondt</a:t>
            </a:r>
            <a:r>
              <a:rPr lang="nl-NL" sz="1200" kern="1200" dirty="0" smtClean="0">
                <a:solidFill>
                  <a:schemeClr val="tx1"/>
                </a:solidFill>
                <a:effectLst/>
                <a:latin typeface="+mn-lt"/>
                <a:ea typeface="+mn-ea"/>
                <a:cs typeface="+mn-cs"/>
              </a:rPr>
              <a:t> van de jongerenzender JIM. Een talkshow waarin de jongeren zelf te gast waren en waarin ze hun eigen VDAB 2.0 konden voorstellen. Paradoxaal bleek dat VDAB geen goed imago heeft voor jongeren, maar dat de jongeren dan zelf weer versteld staan van de mogelijkheden van haar dienstverlening.</a:t>
            </a:r>
            <a:endParaRPr lang="nl-BE" sz="1200" kern="1200" dirty="0" smtClean="0">
              <a:solidFill>
                <a:schemeClr val="tx1"/>
              </a:solidFill>
              <a:effectLst/>
              <a:latin typeface="+mn-lt"/>
              <a:ea typeface="+mn-ea"/>
              <a:cs typeface="+mn-cs"/>
            </a:endParaRPr>
          </a:p>
          <a:p>
            <a:pPr marL="171450" lvl="0" indent="-171450">
              <a:buFont typeface="Arial" pitchFamily="34" charset="0"/>
              <a:buChar char="•"/>
            </a:pPr>
            <a:r>
              <a:rPr lang="nl-NL" sz="1200" kern="1200" dirty="0" smtClean="0">
                <a:solidFill>
                  <a:schemeClr val="tx1"/>
                </a:solidFill>
                <a:effectLst/>
                <a:latin typeface="+mn-lt"/>
                <a:ea typeface="+mn-ea"/>
                <a:cs typeface="+mn-cs"/>
              </a:rPr>
              <a:t>VDAB daagt opnieuw de Vlaamse IT-student uit om innovatieve prototypes van tools of concepten uit te werken om jongeren een job te laten zoeken op hun manier. De winnaars kunnen tijdens een vakantiejob binnen VDAB meewerken aan enkele interne projecten of hun applicatie verder afwerken. Deze manier van </a:t>
            </a:r>
            <a:r>
              <a:rPr lang="nl-NL" sz="1200" b="1" kern="1200" dirty="0" smtClean="0">
                <a:solidFill>
                  <a:schemeClr val="tx1"/>
                </a:solidFill>
                <a:effectLst/>
                <a:latin typeface="+mn-lt"/>
                <a:ea typeface="+mn-ea"/>
                <a:cs typeface="+mn-cs"/>
              </a:rPr>
              <a:t>co-creatie</a:t>
            </a:r>
            <a:r>
              <a:rPr lang="nl-NL" sz="1200" kern="1200" dirty="0" smtClean="0">
                <a:solidFill>
                  <a:schemeClr val="tx1"/>
                </a:solidFill>
                <a:effectLst/>
                <a:latin typeface="+mn-lt"/>
                <a:ea typeface="+mn-ea"/>
                <a:cs typeface="+mn-cs"/>
              </a:rPr>
              <a:t> leverde bij de vorige editie van deze wedstrijd VDAB een verrassende kijk op hoe jongeren wensen te zoeken naar een job.</a:t>
            </a:r>
            <a:endParaRPr lang="nl-BE" sz="1200" kern="1200" dirty="0" smtClean="0">
              <a:solidFill>
                <a:schemeClr val="tx1"/>
              </a:solidFill>
              <a:effectLst/>
              <a:latin typeface="+mn-lt"/>
              <a:ea typeface="+mn-ea"/>
              <a:cs typeface="+mn-cs"/>
            </a:endParaRPr>
          </a:p>
          <a:p>
            <a:pPr marL="171450" lvl="0" indent="-171450">
              <a:buFont typeface="Arial" pitchFamily="34" charset="0"/>
              <a:buChar char="•"/>
            </a:pPr>
            <a:r>
              <a:rPr lang="nl-NL" sz="1200" kern="1200" dirty="0" smtClean="0">
                <a:solidFill>
                  <a:schemeClr val="tx1"/>
                </a:solidFill>
                <a:effectLst/>
                <a:latin typeface="+mn-lt"/>
                <a:ea typeface="+mn-ea"/>
                <a:cs typeface="+mn-cs"/>
              </a:rPr>
              <a:t>Samen met verschillende jeugdorganisaties en Klasse ondersteunt VDAB het co-creatie project </a:t>
            </a:r>
            <a:r>
              <a:rPr lang="nl-NL" sz="1200" u="sng" kern="1200" dirty="0" smtClean="0">
                <a:solidFill>
                  <a:schemeClr val="tx1"/>
                </a:solidFill>
                <a:effectLst/>
                <a:latin typeface="+mn-lt"/>
                <a:ea typeface="+mn-ea"/>
                <a:cs typeface="+mn-cs"/>
                <a:hlinkClick r:id="rId4"/>
              </a:rPr>
              <a:t>Roadies</a:t>
            </a:r>
            <a:r>
              <a:rPr lang="nl-NL" sz="1200" kern="1200" dirty="0" smtClean="0">
                <a:solidFill>
                  <a:schemeClr val="tx1"/>
                </a:solidFill>
                <a:effectLst/>
                <a:latin typeface="+mn-lt"/>
                <a:ea typeface="+mn-ea"/>
                <a:cs typeface="+mn-cs"/>
              </a:rPr>
              <a:t> waarbij 2 werkzoekenden Brecht en Hanne elke week een ander werk testen. Via hun website www.roadies.be ontdek men het werkveld door hun ogen en leeft men een jaar lang mee met de keuzes én de door te hakken knopen die met studie- en beroepskeuze gepaard gaan.</a:t>
            </a:r>
            <a:endParaRPr lang="nl-BE" sz="1200" kern="1200" dirty="0" smtClean="0">
              <a:solidFill>
                <a:schemeClr val="tx1"/>
              </a:solidFill>
              <a:effectLst/>
              <a:latin typeface="+mn-lt"/>
              <a:ea typeface="+mn-ea"/>
              <a:cs typeface="+mn-cs"/>
            </a:endParaRPr>
          </a:p>
          <a:p>
            <a:endParaRPr lang="nl-NL" altLang="nl-NL" dirty="0" smtClean="0">
              <a:ea typeface="ＭＳ Ｐゴシック" pitchFamily="34" charset="-128"/>
            </a:endParaRPr>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0E00825-78F4-4869-A237-653BFF75CF75}" type="slidenum">
              <a:rPr lang="nl-BE"/>
              <a:pPr/>
              <a:t>18</a:t>
            </a:fld>
            <a:endParaRPr 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2A03A52-A0F2-427F-9F86-501154C76171}" type="slidenum">
              <a:rPr lang="nl-BE" smtClean="0"/>
              <a:pPr/>
              <a:t>19</a:t>
            </a:fld>
            <a:endParaRPr lang="nl-BE"/>
          </a:p>
        </p:txBody>
      </p:sp>
    </p:spTree>
    <p:extLst>
      <p:ext uri="{BB962C8B-B14F-4D97-AF65-F5344CB8AC3E}">
        <p14:creationId xmlns:p14="http://schemas.microsoft.com/office/powerpoint/2010/main" val="195930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2A03A52-A0F2-427F-9F86-501154C76171}" type="slidenum">
              <a:rPr lang="nl-BE" smtClean="0"/>
              <a:pPr/>
              <a:t>2</a:t>
            </a:fld>
            <a:endParaRPr lang="nl-BE"/>
          </a:p>
        </p:txBody>
      </p:sp>
    </p:spTree>
    <p:extLst>
      <p:ext uri="{BB962C8B-B14F-4D97-AF65-F5344CB8AC3E}">
        <p14:creationId xmlns:p14="http://schemas.microsoft.com/office/powerpoint/2010/main" val="3791402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ea typeface="ＭＳ Ｐゴシック" pitchFamily="34" charset="-128"/>
            </a:endParaRPr>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0E00825-78F4-4869-A237-653BFF75CF75}" type="slidenum">
              <a:rPr lang="nl-BE"/>
              <a:pPr/>
              <a:t>20</a:t>
            </a:fld>
            <a:endParaRPr lang="nl-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2A03A52-A0F2-427F-9F86-501154C76171}" type="slidenum">
              <a:rPr lang="nl-BE" smtClean="0"/>
              <a:pPr/>
              <a:t>21</a:t>
            </a:fld>
            <a:endParaRPr lang="nl-BE"/>
          </a:p>
        </p:txBody>
      </p:sp>
    </p:spTree>
    <p:extLst>
      <p:ext uri="{BB962C8B-B14F-4D97-AF65-F5344CB8AC3E}">
        <p14:creationId xmlns:p14="http://schemas.microsoft.com/office/powerpoint/2010/main" val="770058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De jeugdwerkloosheid is groot in Europa (23%). Extreem groot in landen als Griekenland (57%*) en Spanje (54%). België (24%) en Frankrijk (23%) situeren zich eerder rond het Europees gemiddelde. De jeugdwerkloosheid</a:t>
            </a:r>
            <a:r>
              <a:rPr lang="nl-NL" sz="1200" kern="1200" baseline="0" dirty="0" smtClean="0">
                <a:solidFill>
                  <a:schemeClr val="tx1"/>
                </a:solidFill>
                <a:effectLst/>
                <a:latin typeface="+mn-lt"/>
                <a:ea typeface="+mn-ea"/>
                <a:cs typeface="+mn-cs"/>
              </a:rPr>
              <a:t> in het Verenigd Koninkrijk bedraagt 19%*. </a:t>
            </a:r>
            <a:r>
              <a:rPr lang="nl-NL" sz="1200" kern="1200" dirty="0" smtClean="0">
                <a:solidFill>
                  <a:schemeClr val="tx1"/>
                </a:solidFill>
                <a:effectLst/>
                <a:latin typeface="+mn-lt"/>
                <a:ea typeface="+mn-ea"/>
                <a:cs typeface="+mn-cs"/>
              </a:rPr>
              <a:t>Buurlanden als Nederland (11%) en Duitsland (8%) scoren goed onder dit gemiddelde.</a:t>
            </a:r>
          </a:p>
          <a:p>
            <a:endParaRPr lang="nl-NL" sz="1200" kern="1200" dirty="0" smtClean="0">
              <a:solidFill>
                <a:schemeClr val="tx1"/>
              </a:solidFill>
              <a:effectLst/>
              <a:latin typeface="+mn-lt"/>
              <a:ea typeface="+mn-ea"/>
              <a:cs typeface="+mn-cs"/>
            </a:endParaRPr>
          </a:p>
          <a:p>
            <a:r>
              <a:rPr lang="nl-BE" sz="1200" b="0" i="0" u="none" strike="noStrike" kern="1200" baseline="0" dirty="0" smtClean="0">
                <a:solidFill>
                  <a:schemeClr val="tx1"/>
                </a:solidFill>
                <a:latin typeface="+mn-lt"/>
                <a:ea typeface="+mn-ea"/>
                <a:cs typeface="+mn-cs"/>
              </a:rPr>
              <a:t>De werkloosheidssituatie van jongeren schetsen we op basis van de EAK (Enquête naar de arbeidskrachten). De werkloosheidsgraden 15-24 jaar, berekend op basis van de EAK-gegevens, signaleren grote verschillen tussen de gewesten. </a:t>
            </a:r>
          </a:p>
          <a:p>
            <a:r>
              <a:rPr lang="nl-BE" sz="1200" b="0" i="0" u="none" strike="noStrike" kern="1200" baseline="0" dirty="0" smtClean="0">
                <a:solidFill>
                  <a:schemeClr val="tx1"/>
                </a:solidFill>
                <a:latin typeface="+mn-lt"/>
                <a:ea typeface="+mn-ea"/>
                <a:cs typeface="+mn-cs"/>
              </a:rPr>
              <a:t>Gegevens van 2012/ In Vlaanderen komt de jeugdwerkloosheidsgraad uit op 12,8%, deze stijgt tot 27,1% in Wallonië en bereikt een dramatisch niveau (36,4%) in het Brussels Hoofdstedelijk Gewest. </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endParaRPr lang="nl-BE" dirty="0" smtClean="0"/>
          </a:p>
          <a:p>
            <a:pPr>
              <a:spcBef>
                <a:spcPct val="0"/>
              </a:spcBef>
            </a:pPr>
            <a:endParaRPr lang="nl-BE" dirty="0" smtClean="0"/>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0E00825-78F4-4869-A237-653BFF75CF75}" type="slidenum">
              <a:rPr lang="nl-BE"/>
              <a:pPr/>
              <a:t>3</a:t>
            </a:fld>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BE" dirty="0" smtClean="0"/>
              <a:t>In Vlaanderen gaat dit voor april</a:t>
            </a:r>
            <a:r>
              <a:rPr lang="nl-BE" baseline="0" dirty="0" smtClean="0"/>
              <a:t> 2014 over </a:t>
            </a:r>
            <a:r>
              <a:rPr lang="nl-BE" dirty="0" smtClean="0"/>
              <a:t>41831 jongeren (&lt;</a:t>
            </a:r>
            <a:r>
              <a:rPr lang="nl-BE" baseline="0" dirty="0" smtClean="0"/>
              <a:t> 25), daarvan is iets meer dan 50% laaggeschoold. Voor het eerst zien we een daling van het aantal laaggeschoolde jongeren in de werkloosheidscijfers, nl. 10%, het aantal van de midden- en hooggeschoolden blijft stijgen.</a:t>
            </a:r>
            <a:endParaRPr lang="nl-BE" dirty="0" smtClean="0"/>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0E00825-78F4-4869-A237-653BFF75CF75}" type="slidenum">
              <a:rPr lang="nl-BE"/>
              <a:pPr/>
              <a:t>4</a:t>
            </a:fld>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ea typeface="ＭＳ Ｐゴシック" pitchFamily="34" charset="-128"/>
              </a:rPr>
              <a:t>NEET = </a:t>
            </a:r>
            <a:r>
              <a:rPr lang="en-US" sz="1200" b="1" i="0" kern="1200" dirty="0" smtClean="0">
                <a:solidFill>
                  <a:schemeClr val="tx1"/>
                </a:solidFill>
                <a:effectLst/>
                <a:latin typeface="+mn-lt"/>
                <a:ea typeface="+mn-ea"/>
                <a:cs typeface="+mn-cs"/>
              </a:rPr>
              <a:t>Not in Education, Employment, or Training</a:t>
            </a:r>
            <a:r>
              <a:rPr lang="en-US" sz="1200" b="0" i="0" kern="1200" dirty="0" smtClean="0">
                <a:solidFill>
                  <a:schemeClr val="tx1"/>
                </a:solidFill>
                <a:effectLst/>
                <a:latin typeface="+mn-lt"/>
                <a:ea typeface="+mn-ea"/>
                <a:cs typeface="+mn-cs"/>
              </a:rPr>
              <a:t>". </a:t>
            </a:r>
          </a:p>
          <a:p>
            <a:r>
              <a:rPr lang="nl-BE" sz="1200" kern="1200" dirty="0" smtClean="0">
                <a:solidFill>
                  <a:schemeClr val="tx1"/>
                </a:solidFill>
                <a:effectLst/>
                <a:latin typeface="+mn-lt"/>
                <a:ea typeface="+mn-ea"/>
                <a:cs typeface="+mn-cs"/>
              </a:rPr>
              <a:t>Niemand weet precies hoe groot de groep van </a:t>
            </a:r>
            <a:r>
              <a:rPr lang="nl-BE" sz="1200" kern="1200" dirty="0" err="1" smtClean="0">
                <a:solidFill>
                  <a:schemeClr val="tx1"/>
                </a:solidFill>
                <a:effectLst/>
                <a:latin typeface="+mn-lt"/>
                <a:ea typeface="+mn-ea"/>
                <a:cs typeface="+mn-cs"/>
              </a:rPr>
              <a:t>NEET’s</a:t>
            </a:r>
            <a:r>
              <a:rPr lang="nl-BE" sz="1200" kern="1200" dirty="0" smtClean="0">
                <a:solidFill>
                  <a:schemeClr val="tx1"/>
                </a:solidFill>
                <a:effectLst/>
                <a:latin typeface="+mn-lt"/>
                <a:ea typeface="+mn-ea"/>
                <a:cs typeface="+mn-cs"/>
              </a:rPr>
              <a:t> (jongeren die noch aan onderwijs, noch aan de arbeidsmarkt, noch aan opleiding deelnemen, ofwel ‘</a:t>
            </a:r>
            <a:r>
              <a:rPr lang="nl-BE" sz="1200" kern="1200" dirty="0" err="1" smtClean="0">
                <a:solidFill>
                  <a:schemeClr val="tx1"/>
                </a:solidFill>
                <a:effectLst/>
                <a:latin typeface="+mn-lt"/>
                <a:ea typeface="+mn-ea"/>
                <a:cs typeface="+mn-cs"/>
              </a:rPr>
              <a:t>Not</a:t>
            </a:r>
            <a:r>
              <a:rPr lang="nl-BE" sz="1200" kern="1200" dirty="0" smtClean="0">
                <a:solidFill>
                  <a:schemeClr val="tx1"/>
                </a:solidFill>
                <a:effectLst/>
                <a:latin typeface="+mn-lt"/>
                <a:ea typeface="+mn-ea"/>
                <a:cs typeface="+mn-cs"/>
              </a:rPr>
              <a:t> in </a:t>
            </a:r>
            <a:r>
              <a:rPr lang="nl-BE" sz="1200" kern="1200" dirty="0" err="1" smtClean="0">
                <a:solidFill>
                  <a:schemeClr val="tx1"/>
                </a:solidFill>
                <a:effectLst/>
                <a:latin typeface="+mn-lt"/>
                <a:ea typeface="+mn-ea"/>
                <a:cs typeface="+mn-cs"/>
              </a:rPr>
              <a:t>Education</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Employment</a:t>
            </a:r>
            <a:r>
              <a:rPr lang="nl-BE" sz="1200" kern="1200" dirty="0" smtClean="0">
                <a:solidFill>
                  <a:schemeClr val="tx1"/>
                </a:solidFill>
                <a:effectLst/>
                <a:latin typeface="+mn-lt"/>
                <a:ea typeface="+mn-ea"/>
                <a:cs typeface="+mn-cs"/>
              </a:rPr>
              <a:t>, or Training’) is of in hoeverre die bekend zijn bij de VDAB. De recente publicatie ‘</a:t>
            </a:r>
            <a:r>
              <a:rPr lang="nl-BE" sz="1200" kern="1200" dirty="0" err="1" smtClean="0">
                <a:solidFill>
                  <a:schemeClr val="tx1"/>
                </a:solidFill>
                <a:effectLst/>
                <a:latin typeface="+mn-lt"/>
                <a:ea typeface="+mn-ea"/>
                <a:cs typeface="+mn-cs"/>
              </a:rPr>
              <a:t>Early</a:t>
            </a:r>
            <a:r>
              <a:rPr lang="nl-BE" sz="1200" kern="1200" dirty="0" smtClean="0">
                <a:solidFill>
                  <a:schemeClr val="tx1"/>
                </a:solidFill>
                <a:effectLst/>
                <a:latin typeface="+mn-lt"/>
                <a:ea typeface="+mn-ea"/>
                <a:cs typeface="+mn-cs"/>
              </a:rPr>
              <a:t> School </a:t>
            </a:r>
            <a:r>
              <a:rPr lang="nl-BE" sz="1200" kern="1200" dirty="0" err="1" smtClean="0">
                <a:solidFill>
                  <a:schemeClr val="tx1"/>
                </a:solidFill>
                <a:effectLst/>
                <a:latin typeface="+mn-lt"/>
                <a:ea typeface="+mn-ea"/>
                <a:cs typeface="+mn-cs"/>
              </a:rPr>
              <a:t>Leaving</a:t>
            </a:r>
            <a:r>
              <a:rPr lang="nl-BE" sz="1200" kern="1200" dirty="0" smtClean="0">
                <a:solidFill>
                  <a:schemeClr val="tx1"/>
                </a:solidFill>
                <a:effectLst/>
                <a:latin typeface="+mn-lt"/>
                <a:ea typeface="+mn-ea"/>
                <a:cs typeface="+mn-cs"/>
              </a:rPr>
              <a:t> &amp; </a:t>
            </a:r>
            <a:r>
              <a:rPr lang="nl-BE" sz="1200" kern="1200" dirty="0" err="1" smtClean="0">
                <a:solidFill>
                  <a:schemeClr val="tx1"/>
                </a:solidFill>
                <a:effectLst/>
                <a:latin typeface="+mn-lt"/>
                <a:ea typeface="+mn-ea"/>
                <a:cs typeface="+mn-cs"/>
              </a:rPr>
              <a:t>Youth</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Unemployment</a:t>
            </a:r>
            <a:r>
              <a:rPr lang="nl-BE" sz="1200" kern="1200" dirty="0" smtClean="0">
                <a:solidFill>
                  <a:schemeClr val="tx1"/>
                </a:solidFill>
                <a:effectLst/>
                <a:latin typeface="+mn-lt"/>
                <a:ea typeface="+mn-ea"/>
                <a:cs typeface="+mn-cs"/>
              </a:rPr>
              <a:t>’ (door M. </a:t>
            </a:r>
            <a:r>
              <a:rPr lang="nl-BE" sz="1200" kern="1200" dirty="0" err="1" smtClean="0">
                <a:solidFill>
                  <a:schemeClr val="tx1"/>
                </a:solidFill>
                <a:effectLst/>
                <a:latin typeface="+mn-lt"/>
                <a:ea typeface="+mn-ea"/>
                <a:cs typeface="+mn-cs"/>
              </a:rPr>
              <a:t>Elchardus</a:t>
            </a:r>
            <a:r>
              <a:rPr lang="nl-BE" sz="1200" kern="1200" dirty="0" smtClean="0">
                <a:solidFill>
                  <a:schemeClr val="tx1"/>
                </a:solidFill>
                <a:effectLst/>
                <a:latin typeface="+mn-lt"/>
                <a:ea typeface="+mn-ea"/>
                <a:cs typeface="+mn-cs"/>
              </a:rPr>
              <a:t> &amp; S. De </a:t>
            </a:r>
            <a:r>
              <a:rPr lang="nl-BE" sz="1200" kern="1200" dirty="0" err="1" smtClean="0">
                <a:solidFill>
                  <a:schemeClr val="tx1"/>
                </a:solidFill>
                <a:effectLst/>
                <a:latin typeface="+mn-lt"/>
                <a:ea typeface="+mn-ea"/>
                <a:cs typeface="+mn-cs"/>
              </a:rPr>
              <a:t>Groof</a:t>
            </a:r>
            <a:r>
              <a:rPr lang="nl-BE" sz="1200" kern="1200" dirty="0" smtClean="0">
                <a:solidFill>
                  <a:schemeClr val="tx1"/>
                </a:solidFill>
                <a:effectLst/>
                <a:latin typeface="+mn-lt"/>
                <a:ea typeface="+mn-ea"/>
                <a:cs typeface="+mn-cs"/>
              </a:rPr>
              <a:t>) vertelt ons dat sommige jongeren zich nooit inschrijven bij de VDAB of na een tijd geen werkloosheidsuitkering meer aanvragen. Het exacte percentage is niet bekend. Dus sommige </a:t>
            </a:r>
            <a:r>
              <a:rPr lang="nl-BE" sz="1200" kern="1200" dirty="0" err="1" smtClean="0">
                <a:solidFill>
                  <a:schemeClr val="tx1"/>
                </a:solidFill>
                <a:effectLst/>
                <a:latin typeface="+mn-lt"/>
                <a:ea typeface="+mn-ea"/>
                <a:cs typeface="+mn-cs"/>
              </a:rPr>
              <a:t>NEET’s</a:t>
            </a:r>
            <a:r>
              <a:rPr lang="nl-BE" sz="1200" kern="1200" dirty="0" smtClean="0">
                <a:solidFill>
                  <a:schemeClr val="tx1"/>
                </a:solidFill>
                <a:effectLst/>
                <a:latin typeface="+mn-lt"/>
                <a:ea typeface="+mn-ea"/>
                <a:cs typeface="+mn-cs"/>
              </a:rPr>
              <a:t> zijn ingeschreven bij de VDAB, maar een onbekend percentage is uit de arbeidsmarkt gestapt. Toch zijn er enkele indicaties die aangeven hoe groot de totale NEET-groep is. In 2012 was 9,2 % van de 15-24-jarigen NEET (cijfers van de Europese arbeidskrachtenenquête). En dit percentage neemt toe onder invloed van de crisis. Slechts 35,1 % is op zoek naar een job. 11,5 % van de 20-24-jarigen is NEET en 42,3 % is op zoek naar een job.</a:t>
            </a:r>
          </a:p>
          <a:p>
            <a:endParaRPr lang="nl-NL" dirty="0" smtClean="0">
              <a:ea typeface="ＭＳ Ｐゴシック" pitchFamily="34" charset="-128"/>
            </a:endParaRPr>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0E00825-78F4-4869-A237-653BFF75CF75}" type="slidenum">
              <a:rPr lang="nl-BE"/>
              <a:pPr/>
              <a:t>5</a:t>
            </a:fld>
            <a:endParaRPr 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2A03A52-A0F2-427F-9F86-501154C76171}" type="slidenum">
              <a:rPr lang="nl-BE" smtClean="0"/>
              <a:pPr/>
              <a:t>6</a:t>
            </a:fld>
            <a:endParaRPr lang="nl-BE"/>
          </a:p>
        </p:txBody>
      </p:sp>
    </p:spTree>
    <p:extLst>
      <p:ext uri="{BB962C8B-B14F-4D97-AF65-F5344CB8AC3E}">
        <p14:creationId xmlns:p14="http://schemas.microsoft.com/office/powerpoint/2010/main" val="120431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BE" dirty="0" smtClean="0"/>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0E00825-78F4-4869-A237-653BFF75CF75}" type="slidenum">
              <a:rPr lang="nl-BE"/>
              <a:pPr/>
              <a:t>7</a:t>
            </a:fld>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81000" indent="-381000">
              <a:lnSpc>
                <a:spcPct val="80000"/>
              </a:lnSpc>
              <a:defRPr/>
            </a:pPr>
            <a:r>
              <a:rPr lang="nl-BE" sz="1200" b="1" dirty="0" err="1" smtClean="0">
                <a:latin typeface="Flander"/>
                <a:ea typeface="ＭＳ Ｐゴシック" charset="-128"/>
              </a:rPr>
              <a:t>Doedagen</a:t>
            </a:r>
            <a:endParaRPr lang="nl-BE" sz="1200" b="1" dirty="0" smtClean="0">
              <a:latin typeface="Flander"/>
              <a:ea typeface="ＭＳ Ｐゴシック" charset="-128"/>
            </a:endParaRPr>
          </a:p>
          <a:p>
            <a:pPr marL="381000" indent="-381000">
              <a:lnSpc>
                <a:spcPct val="80000"/>
              </a:lnSpc>
              <a:buFont typeface="Arial" charset="0"/>
              <a:buNone/>
              <a:defRPr/>
            </a:pPr>
            <a:r>
              <a:rPr lang="nl-NL" sz="1200" dirty="0" smtClean="0">
                <a:latin typeface="Flander"/>
                <a:ea typeface="ＭＳ Ｐゴシック" charset="-128"/>
              </a:rPr>
              <a:t>	Eén dag per jaar maken leerlingen van het 6de leerjaar basisonderwijs kennis met technische beroepen binnen CC a.d.h.v. doe-opdrachten. Bereik: 2061 leerlingen uit 88 scholen</a:t>
            </a:r>
          </a:p>
          <a:p>
            <a:pPr marL="381000" indent="-381000">
              <a:lnSpc>
                <a:spcPct val="80000"/>
              </a:lnSpc>
              <a:defRPr/>
            </a:pPr>
            <a:r>
              <a:rPr lang="nl-NL" sz="1200" b="1" dirty="0" smtClean="0">
                <a:latin typeface="Flander"/>
                <a:ea typeface="ＭＳ Ｐゴシック" charset="-128"/>
              </a:rPr>
              <a:t>Campusacties</a:t>
            </a:r>
          </a:p>
          <a:p>
            <a:pPr marL="381000" indent="-381000">
              <a:lnSpc>
                <a:spcPct val="80000"/>
              </a:lnSpc>
              <a:buFont typeface="Arial" charset="0"/>
              <a:buNone/>
              <a:defRPr/>
            </a:pPr>
            <a:r>
              <a:rPr lang="nl-NL" sz="1200" dirty="0" smtClean="0">
                <a:latin typeface="Flander"/>
                <a:ea typeface="ＭＳ Ｐゴシック" charset="-128"/>
              </a:rPr>
              <a:t>	Doel is leerlingen te informeren over wat te doen bij afstuderen. Naargelang de doelgroep of de vraag van de school kan dieper ingegaan worden op diverse thema’s via b.v. </a:t>
            </a:r>
            <a:r>
              <a:rPr lang="nl-NL" sz="1200" dirty="0" err="1" smtClean="0">
                <a:latin typeface="Flander"/>
                <a:ea typeface="ＭＳ Ｐゴシック" charset="-128"/>
              </a:rPr>
              <a:t>work</a:t>
            </a:r>
            <a:r>
              <a:rPr lang="nl-NL" sz="1200" dirty="0" smtClean="0">
                <a:latin typeface="Flander"/>
                <a:ea typeface="ＭＳ Ｐゴシック" charset="-128"/>
              </a:rPr>
              <a:t> shops: solliciteren, CV, arbeidsmarktinformatie. Bereik: 10.000 leerlingen. Meer info, zie verder.</a:t>
            </a:r>
          </a:p>
          <a:p>
            <a:pPr marL="381000" indent="-381000">
              <a:lnSpc>
                <a:spcPct val="80000"/>
              </a:lnSpc>
              <a:buFont typeface="Arial" charset="0"/>
              <a:buNone/>
              <a:defRPr/>
            </a:pPr>
            <a:r>
              <a:rPr lang="nl-NL" sz="1200" dirty="0" smtClean="0">
                <a:latin typeface="Flander"/>
                <a:ea typeface="ＭＳ Ｐゴシック" charset="-128"/>
              </a:rPr>
              <a:t> </a:t>
            </a:r>
            <a:r>
              <a:rPr lang="nl-NL" sz="1200" b="1" dirty="0" smtClean="0">
                <a:latin typeface="Flander"/>
                <a:ea typeface="ＭＳ Ｐゴシック" charset="-128"/>
              </a:rPr>
              <a:t>Infosessies aan leerkrachten en </a:t>
            </a:r>
            <a:r>
              <a:rPr lang="nl-NL" sz="1200" b="1" dirty="0" err="1" smtClean="0">
                <a:latin typeface="Flander"/>
                <a:ea typeface="ＭＳ Ｐゴシック" charset="-128"/>
              </a:rPr>
              <a:t>CLB’s</a:t>
            </a:r>
            <a:endParaRPr lang="nl-NL" sz="1200" b="1" dirty="0" smtClean="0">
              <a:latin typeface="Flander"/>
              <a:ea typeface="ＭＳ Ｐゴシック" charset="-128"/>
            </a:endParaRPr>
          </a:p>
          <a:p>
            <a:pPr marL="381000" indent="-381000">
              <a:lnSpc>
                <a:spcPct val="80000"/>
              </a:lnSpc>
              <a:buFont typeface="Arial" charset="0"/>
              <a:buNone/>
              <a:defRPr/>
            </a:pPr>
            <a:r>
              <a:rPr lang="nl-NL" sz="1200" dirty="0" smtClean="0">
                <a:latin typeface="Flander"/>
                <a:ea typeface="ＭＳ Ｐゴシック" charset="-128"/>
              </a:rPr>
              <a:t>	Een algemene uitleg aan leerkrachten van laatstejaars over hoe ze leerlingen kunnen voorbereiden op de overgang naar tewerkstelling. Er wordt ingegaan op het lessenpakket ‘Start van Mijn Loopbaan’ (train the trainer), arbeidsmarktinformatie gerelateerd aan beroepskeuze en intrede op de arbeidsmarkt, problematiek van de jeugdwerkloosheid, enzovoort. 2013: 500 leerkrachten. Meer info: zie verder</a:t>
            </a:r>
          </a:p>
          <a:p>
            <a:pPr marL="381000" indent="-381000">
              <a:lnSpc>
                <a:spcPct val="80000"/>
              </a:lnSpc>
              <a:defRPr/>
            </a:pPr>
            <a:r>
              <a:rPr lang="nl-NL" sz="1200" b="1" dirty="0" smtClean="0">
                <a:latin typeface="Flander"/>
                <a:ea typeface="ＭＳ Ｐゴシック" charset="-128"/>
              </a:rPr>
              <a:t>Leren en werken: warme overdracht</a:t>
            </a:r>
          </a:p>
          <a:p>
            <a:pPr marL="381000" indent="-381000">
              <a:lnSpc>
                <a:spcPct val="80000"/>
              </a:lnSpc>
              <a:buFont typeface="Arial" charset="0"/>
              <a:buNone/>
              <a:defRPr/>
            </a:pPr>
            <a:r>
              <a:rPr lang="nl-NL" sz="1200" dirty="0" smtClean="0">
                <a:latin typeface="Flander"/>
                <a:ea typeface="ＭＳ Ｐゴシック" charset="-128"/>
              </a:rPr>
              <a:t>	Leerlingen deeltijds onderwijs en BUSO (ABO-jaar) worden vanaf de start leren en werken ingeschreven en krijgen trajectbegeleiding vanuit de scholen. Wanneer de jongere stopt, wordt de trajectbegeleiding warm overgedragen naar een  </a:t>
            </a:r>
            <a:br>
              <a:rPr lang="nl-NL" sz="1200" dirty="0" smtClean="0">
                <a:latin typeface="Flander"/>
                <a:ea typeface="ＭＳ Ｐゴシック" charset="-128"/>
              </a:rPr>
            </a:br>
            <a:r>
              <a:rPr lang="nl-NL" sz="1200" dirty="0" smtClean="0">
                <a:latin typeface="Flander"/>
                <a:ea typeface="ＭＳ Ｐゴシック" charset="-128"/>
              </a:rPr>
              <a:t>VDAB-consulent die de begeleiding verder kan zetten</a:t>
            </a:r>
            <a:endParaRPr lang="nl-BE" dirty="0" smtClean="0"/>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0E00825-78F4-4869-A237-653BFF75CF75}" type="slidenum">
              <a:rPr lang="nl-BE"/>
              <a:pPr/>
              <a:t>8</a:t>
            </a:fld>
            <a:endParaRPr 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nl-NL" dirty="0" smtClean="0"/>
              <a:t>Jongeren deelwebsite van VDAB met informatie rond</a:t>
            </a:r>
            <a:r>
              <a:rPr lang="nl-NL" baseline="0" dirty="0" smtClean="0"/>
              <a:t> ‘afgestudeerd wat nu?’, beroepenfilmpjes, e-coaching, …. . Binnen de e-coaching is er aandacht voor soft-skills.</a:t>
            </a:r>
          </a:p>
          <a:p>
            <a:pPr>
              <a:defRPr/>
            </a:pPr>
            <a:endParaRPr lang="nl-NL" dirty="0"/>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0E00825-78F4-4869-A237-653BFF75CF75}" type="slidenum">
              <a:rPr lang="nl-BE"/>
              <a:pPr/>
              <a:t>9</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4" name="Rechthoek 3"/>
          <p:cNvSpPr/>
          <p:nvPr/>
        </p:nvSpPr>
        <p:spPr>
          <a:xfrm>
            <a:off x="0" y="0"/>
            <a:ext cx="9144000" cy="4818063"/>
          </a:xfrm>
          <a:prstGeom prst="rect">
            <a:avLst/>
          </a:prstGeom>
          <a:solidFill>
            <a:srgbClr val="057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5" name="Vrije vorm 4"/>
          <p:cNvSpPr/>
          <p:nvPr/>
        </p:nvSpPr>
        <p:spPr>
          <a:xfrm>
            <a:off x="0" y="4003675"/>
            <a:ext cx="9144000" cy="2233613"/>
          </a:xfrm>
          <a:custGeom>
            <a:avLst/>
            <a:gdLst>
              <a:gd name="connsiteX0" fmla="*/ 0 w 9172136"/>
              <a:gd name="connsiteY0" fmla="*/ 422031 h 1885071"/>
              <a:gd name="connsiteX1" fmla="*/ 0 w 9172136"/>
              <a:gd name="connsiteY1" fmla="*/ 1885071 h 1885071"/>
              <a:gd name="connsiteX2" fmla="*/ 9172136 w 9172136"/>
              <a:gd name="connsiteY2" fmla="*/ 1885071 h 1885071"/>
              <a:gd name="connsiteX3" fmla="*/ 9172136 w 9172136"/>
              <a:gd name="connsiteY3" fmla="*/ 0 h 1885071"/>
              <a:gd name="connsiteX4" fmla="*/ 0 w 9172136"/>
              <a:gd name="connsiteY4" fmla="*/ 422031 h 188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136" h="1885071">
                <a:moveTo>
                  <a:pt x="0" y="422031"/>
                </a:moveTo>
                <a:lnTo>
                  <a:pt x="0" y="1885071"/>
                </a:lnTo>
                <a:lnTo>
                  <a:pt x="9172136" y="1885071"/>
                </a:lnTo>
                <a:lnTo>
                  <a:pt x="9172136" y="0"/>
                </a:lnTo>
                <a:lnTo>
                  <a:pt x="0" y="4220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6" name="Afbeelding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1574800"/>
            <a:ext cx="24860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5123" y="4895556"/>
            <a:ext cx="7776000" cy="668289"/>
          </a:xfrm>
        </p:spPr>
        <p:txBody>
          <a:bodyPr anchor="b"/>
          <a:lstStyle>
            <a:lvl1pPr algn="ctr">
              <a:defRPr sz="4000" baseline="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538088" y="5584875"/>
            <a:ext cx="7776000" cy="225082"/>
          </a:xfrm>
        </p:spPr>
        <p:txBody>
          <a:bodyPr/>
          <a:lstStyle>
            <a:lvl1pPr marL="0" indent="0" algn="ctr">
              <a:buNone/>
              <a:defRPr sz="14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Tree>
    <p:extLst>
      <p:ext uri="{BB962C8B-B14F-4D97-AF65-F5344CB8AC3E}">
        <p14:creationId xmlns:p14="http://schemas.microsoft.com/office/powerpoint/2010/main" val="322634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30000" y="2491200"/>
            <a:ext cx="7887600" cy="846000"/>
          </a:xfrm>
        </p:spPr>
        <p:txBody>
          <a:bodyPr/>
          <a:lstStyle>
            <a:lvl1pPr algn="ctr">
              <a:defRPr sz="6600"/>
            </a:lvl1pPr>
          </a:lstStyle>
          <a:p>
            <a:r>
              <a:rPr lang="nl-NL" smtClean="0"/>
              <a:t>Klik om de stijl te bewerken</a:t>
            </a:r>
            <a:endParaRPr lang="nl-BE" dirty="0"/>
          </a:p>
        </p:txBody>
      </p:sp>
    </p:spTree>
    <p:extLst>
      <p:ext uri="{BB962C8B-B14F-4D97-AF65-F5344CB8AC3E}">
        <p14:creationId xmlns:p14="http://schemas.microsoft.com/office/powerpoint/2010/main" val="335682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pic>
        <p:nvPicPr>
          <p:cNvPr id="6" name="Afbeelding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p:cNvSpPr/>
          <p:nvPr/>
        </p:nvSpPr>
        <p:spPr>
          <a:xfrm>
            <a:off x="6948488" y="0"/>
            <a:ext cx="1709737" cy="1258888"/>
          </a:xfrm>
          <a:prstGeom prst="rect">
            <a:avLst/>
          </a:prstGeom>
          <a:solidFill>
            <a:srgbClr val="057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8" name="Rechthoek 7"/>
          <p:cNvSpPr/>
          <p:nvPr/>
        </p:nvSpPr>
        <p:spPr>
          <a:xfrm rot="21447319">
            <a:off x="6938963" y="1198563"/>
            <a:ext cx="18002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9" name="Afbeelding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8363" y="368300"/>
            <a:ext cx="11699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5602" y="928467"/>
            <a:ext cx="5724000" cy="424597"/>
          </a:xfrm>
        </p:spPr>
        <p:txBody>
          <a:bodyPr/>
          <a:lstStyle>
            <a:lvl1pPr>
              <a:defRPr>
                <a:solidFill>
                  <a:schemeClr val="accent1"/>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995602" y="1378634"/>
            <a:ext cx="5724000" cy="211015"/>
          </a:xfrm>
        </p:spPr>
        <p:txBody>
          <a:bodyPr anchor="b"/>
          <a:lstStyle>
            <a:lvl1pPr marL="0" indent="0">
              <a:buNone/>
              <a:defRPr sz="1400" b="0" cap="all"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997200" y="2870835"/>
            <a:ext cx="3600000" cy="3262679"/>
          </a:xfrm>
        </p:spPr>
        <p:txBody>
          <a:bodyPr/>
          <a:lstStyle>
            <a:lvl4pPr>
              <a:defRPr>
                <a:solidFill>
                  <a:schemeClr val="accent2"/>
                </a:solidFill>
              </a:defRPr>
            </a:lvl4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Content Placeholder 3"/>
          <p:cNvSpPr>
            <a:spLocks noGrp="1"/>
          </p:cNvSpPr>
          <p:nvPr>
            <p:ph sz="half" idx="13"/>
          </p:nvPr>
        </p:nvSpPr>
        <p:spPr>
          <a:xfrm>
            <a:off x="4847804" y="2872800"/>
            <a:ext cx="3604534" cy="3262679"/>
          </a:xfrm>
        </p:spPr>
        <p:txBody>
          <a:bodyPr/>
          <a:lstStyle>
            <a:lvl4pPr>
              <a:defRPr>
                <a:solidFill>
                  <a:schemeClr val="accent2"/>
                </a:solidFill>
              </a:defRPr>
            </a:lvl4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0" name="Footer Placeholder 7"/>
          <p:cNvSpPr>
            <a:spLocks noGrp="1"/>
          </p:cNvSpPr>
          <p:nvPr>
            <p:ph type="ftr" sz="quarter" idx="14"/>
          </p:nvPr>
        </p:nvSpPr>
        <p:spPr>
          <a:xfrm>
            <a:off x="969963" y="293688"/>
            <a:ext cx="5724525" cy="365125"/>
          </a:xfrm>
        </p:spPr>
        <p:txBody>
          <a:bodyPr/>
          <a:lstStyle>
            <a:lvl1pPr>
              <a:defRPr dirty="0" smtClean="0">
                <a:solidFill>
                  <a:schemeClr val="accent1"/>
                </a:solidFill>
              </a:defRPr>
            </a:lvl1pPr>
          </a:lstStyle>
          <a:p>
            <a:pPr>
              <a:defRPr/>
            </a:pPr>
            <a:r>
              <a:rPr lang="nl-BE"/>
              <a:t>Hoofdstuk Titel</a:t>
            </a:r>
          </a:p>
        </p:txBody>
      </p:sp>
      <p:sp>
        <p:nvSpPr>
          <p:cNvPr id="12" name="Slide Number Placeholder 8"/>
          <p:cNvSpPr>
            <a:spLocks noGrp="1"/>
          </p:cNvSpPr>
          <p:nvPr>
            <p:ph type="sldNum" sz="quarter" idx="15"/>
          </p:nvPr>
        </p:nvSpPr>
        <p:spPr/>
        <p:txBody>
          <a:bodyPr/>
          <a:lstStyle>
            <a:lvl1pPr>
              <a:defRPr/>
            </a:lvl1pPr>
          </a:lstStyle>
          <a:p>
            <a:fld id="{70B7F529-A353-4B63-845D-DB42F0E5E0E3}" type="slidenum">
              <a:rPr lang="nl-BE"/>
              <a:pPr/>
              <a:t>‹nr.›</a:t>
            </a:fld>
            <a:endParaRPr lang="nl-BE"/>
          </a:p>
        </p:txBody>
      </p:sp>
    </p:spTree>
    <p:extLst>
      <p:ext uri="{BB962C8B-B14F-4D97-AF65-F5344CB8AC3E}">
        <p14:creationId xmlns:p14="http://schemas.microsoft.com/office/powerpoint/2010/main" val="188400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Vergelijking">
    <p:spTree>
      <p:nvGrpSpPr>
        <p:cNvPr id="1" name=""/>
        <p:cNvGrpSpPr/>
        <p:nvPr/>
      </p:nvGrpSpPr>
      <p:grpSpPr>
        <a:xfrm>
          <a:off x="0" y="0"/>
          <a:ext cx="0" cy="0"/>
          <a:chOff x="0" y="0"/>
          <a:chExt cx="0" cy="0"/>
        </a:xfrm>
      </p:grpSpPr>
      <p:sp>
        <p:nvSpPr>
          <p:cNvPr id="6" name="Rechthoek 5"/>
          <p:cNvSpPr/>
          <p:nvPr/>
        </p:nvSpPr>
        <p:spPr>
          <a:xfrm>
            <a:off x="6948488" y="0"/>
            <a:ext cx="1709737" cy="1258888"/>
          </a:xfrm>
          <a:prstGeom prst="rect">
            <a:avLst/>
          </a:prstGeom>
          <a:solidFill>
            <a:srgbClr val="057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7" name="Rechthoek 6"/>
          <p:cNvSpPr/>
          <p:nvPr/>
        </p:nvSpPr>
        <p:spPr>
          <a:xfrm rot="21447319">
            <a:off x="6938963" y="1198563"/>
            <a:ext cx="18002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8" name="Afbeelding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8363" y="368300"/>
            <a:ext cx="11699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5602" y="928467"/>
            <a:ext cx="5724000" cy="424597"/>
          </a:xfrm>
        </p:spPr>
        <p:txBody>
          <a:bodyPr/>
          <a:lstStyle>
            <a:lvl1pPr>
              <a:defRPr>
                <a:solidFill>
                  <a:srgbClr val="0F3066"/>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995602" y="1378634"/>
            <a:ext cx="5724000" cy="211015"/>
          </a:xfrm>
        </p:spPr>
        <p:txBody>
          <a:bodyPr anchor="b"/>
          <a:lstStyle>
            <a:lvl1pPr marL="0" indent="0">
              <a:buNone/>
              <a:defRPr sz="1400" b="0" cap="all"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0" name="Tijdelijke aanduiding voor afbeelding 9"/>
          <p:cNvSpPr>
            <a:spLocks noGrp="1"/>
          </p:cNvSpPr>
          <p:nvPr>
            <p:ph type="pic" sz="quarter" idx="13"/>
          </p:nvPr>
        </p:nvSpPr>
        <p:spPr>
          <a:xfrm>
            <a:off x="0" y="1631950"/>
            <a:ext cx="5711825" cy="3784600"/>
          </a:xfrm>
        </p:spPr>
        <p:txBody>
          <a:bodyPr rtlCol="0">
            <a:noAutofit/>
          </a:bodyPr>
          <a:lstStyle/>
          <a:p>
            <a:pPr lvl="0"/>
            <a:r>
              <a:rPr lang="nl-NL" noProof="0" smtClean="0"/>
              <a:t>Klik op het pictogram als u een afbeelding wilt toevoegen</a:t>
            </a:r>
            <a:endParaRPr lang="nl-BE" noProof="0" dirty="0"/>
          </a:p>
        </p:txBody>
      </p:sp>
      <p:sp>
        <p:nvSpPr>
          <p:cNvPr id="14" name="Tijdelijke aanduiding voor afbeelding 13"/>
          <p:cNvSpPr>
            <a:spLocks noGrp="1"/>
          </p:cNvSpPr>
          <p:nvPr>
            <p:ph type="pic" sz="quarter" idx="14"/>
          </p:nvPr>
        </p:nvSpPr>
        <p:spPr>
          <a:xfrm>
            <a:off x="5894388" y="1630800"/>
            <a:ext cx="2728912" cy="3784600"/>
          </a:xfrm>
        </p:spPr>
        <p:txBody>
          <a:bodyPr rtlCol="0">
            <a:noAutofit/>
          </a:bodyPr>
          <a:lstStyle/>
          <a:p>
            <a:pPr lvl="0"/>
            <a:r>
              <a:rPr lang="nl-NL" noProof="0" smtClean="0"/>
              <a:t>Klik op het pictogram als u een afbeelding wilt toevoegen</a:t>
            </a:r>
            <a:endParaRPr lang="nl-BE" noProof="0"/>
          </a:p>
        </p:txBody>
      </p:sp>
      <p:sp>
        <p:nvSpPr>
          <p:cNvPr id="9" name="Footer Placeholder 7"/>
          <p:cNvSpPr>
            <a:spLocks noGrp="1"/>
          </p:cNvSpPr>
          <p:nvPr>
            <p:ph type="ftr" sz="quarter" idx="15"/>
          </p:nvPr>
        </p:nvSpPr>
        <p:spPr>
          <a:xfrm>
            <a:off x="969963" y="293688"/>
            <a:ext cx="5724525" cy="365125"/>
          </a:xfrm>
        </p:spPr>
        <p:txBody>
          <a:bodyPr/>
          <a:lstStyle>
            <a:lvl1pPr>
              <a:defRPr dirty="0" smtClean="0">
                <a:solidFill>
                  <a:schemeClr val="accent1"/>
                </a:solidFill>
              </a:defRPr>
            </a:lvl1pPr>
          </a:lstStyle>
          <a:p>
            <a:pPr>
              <a:defRPr/>
            </a:pPr>
            <a:r>
              <a:rPr lang="nl-BE"/>
              <a:t>Hoofdstuk Titel</a:t>
            </a:r>
          </a:p>
        </p:txBody>
      </p:sp>
      <p:sp>
        <p:nvSpPr>
          <p:cNvPr id="11" name="Slide Number Placeholder 8"/>
          <p:cNvSpPr>
            <a:spLocks noGrp="1"/>
          </p:cNvSpPr>
          <p:nvPr>
            <p:ph type="sldNum" sz="quarter" idx="16"/>
          </p:nvPr>
        </p:nvSpPr>
        <p:spPr/>
        <p:txBody>
          <a:bodyPr/>
          <a:lstStyle>
            <a:lvl1pPr>
              <a:defRPr/>
            </a:lvl1pPr>
          </a:lstStyle>
          <a:p>
            <a:fld id="{B5AB0B8A-5347-497E-B237-1F5BDA7482FE}" type="slidenum">
              <a:rPr lang="nl-BE"/>
              <a:pPr/>
              <a:t>‹nr.›</a:t>
            </a:fld>
            <a:endParaRPr lang="nl-BE"/>
          </a:p>
        </p:txBody>
      </p:sp>
    </p:spTree>
    <p:extLst>
      <p:ext uri="{BB962C8B-B14F-4D97-AF65-F5344CB8AC3E}">
        <p14:creationId xmlns:p14="http://schemas.microsoft.com/office/powerpoint/2010/main" val="49899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Vergelijking">
    <p:spTree>
      <p:nvGrpSpPr>
        <p:cNvPr id="1" name=""/>
        <p:cNvGrpSpPr/>
        <p:nvPr/>
      </p:nvGrpSpPr>
      <p:grpSpPr>
        <a:xfrm>
          <a:off x="0" y="0"/>
          <a:ext cx="0" cy="0"/>
          <a:chOff x="0" y="0"/>
          <a:chExt cx="0" cy="0"/>
        </a:xfrm>
      </p:grpSpPr>
      <p:sp>
        <p:nvSpPr>
          <p:cNvPr id="4" name="Rechthoek 3"/>
          <p:cNvSpPr/>
          <p:nvPr/>
        </p:nvSpPr>
        <p:spPr>
          <a:xfrm>
            <a:off x="6948488" y="0"/>
            <a:ext cx="1709737" cy="1258888"/>
          </a:xfrm>
          <a:prstGeom prst="rect">
            <a:avLst/>
          </a:prstGeom>
          <a:solidFill>
            <a:srgbClr val="057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5" name="Rechthoek 4"/>
          <p:cNvSpPr/>
          <p:nvPr/>
        </p:nvSpPr>
        <p:spPr>
          <a:xfrm rot="21447319">
            <a:off x="6938963" y="1198563"/>
            <a:ext cx="18002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6" name="Afbeelding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8363" y="368300"/>
            <a:ext cx="11699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afbeelding 9"/>
          <p:cNvSpPr>
            <a:spLocks noGrp="1"/>
          </p:cNvSpPr>
          <p:nvPr>
            <p:ph type="pic" sz="quarter" idx="13"/>
          </p:nvPr>
        </p:nvSpPr>
        <p:spPr>
          <a:xfrm>
            <a:off x="0" y="1631950"/>
            <a:ext cx="5711825" cy="3784600"/>
          </a:xfrm>
        </p:spPr>
        <p:txBody>
          <a:bodyPr rtlCol="0">
            <a:noAutofit/>
          </a:bodyPr>
          <a:lstStyle/>
          <a:p>
            <a:pPr lvl="0"/>
            <a:r>
              <a:rPr lang="nl-NL" noProof="0" smtClean="0"/>
              <a:t>Klik op het pictogram als u een afbeelding wilt toevoegen</a:t>
            </a:r>
            <a:endParaRPr lang="nl-BE" noProof="0" dirty="0"/>
          </a:p>
        </p:txBody>
      </p:sp>
      <p:sp>
        <p:nvSpPr>
          <p:cNvPr id="14" name="Tijdelijke aanduiding voor afbeelding 13"/>
          <p:cNvSpPr>
            <a:spLocks noGrp="1"/>
          </p:cNvSpPr>
          <p:nvPr>
            <p:ph type="pic" sz="quarter" idx="14"/>
          </p:nvPr>
        </p:nvSpPr>
        <p:spPr>
          <a:xfrm>
            <a:off x="5894388" y="1630800"/>
            <a:ext cx="2728912" cy="3784600"/>
          </a:xfrm>
        </p:spPr>
        <p:txBody>
          <a:bodyPr rtlCol="0">
            <a:noAutofit/>
          </a:bodyPr>
          <a:lstStyle/>
          <a:p>
            <a:pPr lvl="0"/>
            <a:r>
              <a:rPr lang="nl-NL" noProof="0" smtClean="0"/>
              <a:t>Klik op het pictogram als u een afbeelding wilt toevoegen</a:t>
            </a:r>
            <a:endParaRPr lang="nl-BE" noProof="0"/>
          </a:p>
        </p:txBody>
      </p:sp>
      <p:sp>
        <p:nvSpPr>
          <p:cNvPr id="7" name="Footer Placeholder 7"/>
          <p:cNvSpPr>
            <a:spLocks noGrp="1"/>
          </p:cNvSpPr>
          <p:nvPr>
            <p:ph type="ftr" sz="quarter" idx="15"/>
          </p:nvPr>
        </p:nvSpPr>
        <p:spPr>
          <a:xfrm>
            <a:off x="969963" y="293688"/>
            <a:ext cx="5724525" cy="365125"/>
          </a:xfrm>
        </p:spPr>
        <p:txBody>
          <a:bodyPr/>
          <a:lstStyle>
            <a:lvl1pPr>
              <a:defRPr dirty="0" smtClean="0">
                <a:solidFill>
                  <a:schemeClr val="accent1"/>
                </a:solidFill>
              </a:defRPr>
            </a:lvl1pPr>
          </a:lstStyle>
          <a:p>
            <a:pPr>
              <a:defRPr/>
            </a:pPr>
            <a:r>
              <a:rPr lang="nl-BE"/>
              <a:t>Hoofdstuk Titel</a:t>
            </a:r>
          </a:p>
        </p:txBody>
      </p:sp>
      <p:sp>
        <p:nvSpPr>
          <p:cNvPr id="8" name="Slide Number Placeholder 8"/>
          <p:cNvSpPr>
            <a:spLocks noGrp="1"/>
          </p:cNvSpPr>
          <p:nvPr>
            <p:ph type="sldNum" sz="quarter" idx="16"/>
          </p:nvPr>
        </p:nvSpPr>
        <p:spPr/>
        <p:txBody>
          <a:bodyPr/>
          <a:lstStyle>
            <a:lvl1pPr>
              <a:defRPr/>
            </a:lvl1pPr>
          </a:lstStyle>
          <a:p>
            <a:fld id="{4079AF1F-AFAA-4826-AD0A-1532BEF2514A}" type="slidenum">
              <a:rPr lang="nl-BE"/>
              <a:pPr/>
              <a:t>‹nr.›</a:t>
            </a:fld>
            <a:endParaRPr lang="nl-BE"/>
          </a:p>
        </p:txBody>
      </p:sp>
    </p:spTree>
    <p:extLst>
      <p:ext uri="{BB962C8B-B14F-4D97-AF65-F5344CB8AC3E}">
        <p14:creationId xmlns:p14="http://schemas.microsoft.com/office/powerpoint/2010/main" val="284754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ergelijking">
    <p:spTree>
      <p:nvGrpSpPr>
        <p:cNvPr id="1" name=""/>
        <p:cNvGrpSpPr/>
        <p:nvPr/>
      </p:nvGrpSpPr>
      <p:grpSpPr>
        <a:xfrm>
          <a:off x="0" y="0"/>
          <a:ext cx="0" cy="0"/>
          <a:chOff x="0" y="0"/>
          <a:chExt cx="0" cy="0"/>
        </a:xfrm>
      </p:grpSpPr>
      <p:sp>
        <p:nvSpPr>
          <p:cNvPr id="5" name="Rechthoek 4"/>
          <p:cNvSpPr/>
          <p:nvPr/>
        </p:nvSpPr>
        <p:spPr>
          <a:xfrm>
            <a:off x="6948488" y="0"/>
            <a:ext cx="1709737" cy="1258888"/>
          </a:xfrm>
          <a:prstGeom prst="rect">
            <a:avLst/>
          </a:prstGeom>
          <a:solidFill>
            <a:srgbClr val="057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6" name="Rechthoek 5"/>
          <p:cNvSpPr/>
          <p:nvPr/>
        </p:nvSpPr>
        <p:spPr>
          <a:xfrm rot="21447319">
            <a:off x="6938963" y="1198563"/>
            <a:ext cx="18002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7" name="Afbeelding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8363" y="368300"/>
            <a:ext cx="11699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5602" y="928467"/>
            <a:ext cx="5724000" cy="424597"/>
          </a:xfrm>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995602" y="1378634"/>
            <a:ext cx="5724000" cy="211015"/>
          </a:xfrm>
        </p:spPr>
        <p:txBody>
          <a:bodyPr anchor="b"/>
          <a:lstStyle>
            <a:lvl1pPr marL="0" indent="0">
              <a:buNone/>
              <a:defRPr sz="1400" b="0" cap="all"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839661" y="2969309"/>
            <a:ext cx="6333667" cy="3262679"/>
          </a:xfrm>
        </p:spPr>
        <p:txBody>
          <a:bodyPr/>
          <a:lstStyle>
            <a:lvl4pPr>
              <a:defRPr>
                <a:solidFill>
                  <a:schemeClr val="accent2"/>
                </a:solidFill>
              </a:defRPr>
            </a:lvl4pPr>
          </a:lstStyle>
          <a:p>
            <a:pPr lvl="0"/>
            <a:r>
              <a:rPr lang="nl-NL" smtClean="0"/>
              <a:t>Klik om de modelstijlen te bewerken</a:t>
            </a:r>
          </a:p>
        </p:txBody>
      </p:sp>
      <p:sp>
        <p:nvSpPr>
          <p:cNvPr id="8" name="Footer Placeholder 7"/>
          <p:cNvSpPr>
            <a:spLocks noGrp="1"/>
          </p:cNvSpPr>
          <p:nvPr>
            <p:ph type="ftr" sz="quarter" idx="10"/>
          </p:nvPr>
        </p:nvSpPr>
        <p:spPr>
          <a:xfrm>
            <a:off x="969963" y="293688"/>
            <a:ext cx="5724525" cy="365125"/>
          </a:xfrm>
        </p:spPr>
        <p:txBody>
          <a:bodyPr/>
          <a:lstStyle>
            <a:lvl1pPr>
              <a:defRPr dirty="0" smtClean="0">
                <a:solidFill>
                  <a:schemeClr val="accent1"/>
                </a:solidFill>
              </a:defRPr>
            </a:lvl1pPr>
          </a:lstStyle>
          <a:p>
            <a:pPr>
              <a:defRPr/>
            </a:pPr>
            <a:r>
              <a:rPr lang="nl-BE"/>
              <a:t>Hoofdstuk Titel</a:t>
            </a:r>
          </a:p>
        </p:txBody>
      </p:sp>
      <p:sp>
        <p:nvSpPr>
          <p:cNvPr id="9" name="Slide Number Placeholder 8"/>
          <p:cNvSpPr>
            <a:spLocks noGrp="1"/>
          </p:cNvSpPr>
          <p:nvPr>
            <p:ph type="sldNum" sz="quarter" idx="11"/>
          </p:nvPr>
        </p:nvSpPr>
        <p:spPr/>
        <p:txBody>
          <a:bodyPr/>
          <a:lstStyle>
            <a:lvl1pPr>
              <a:defRPr/>
            </a:lvl1pPr>
          </a:lstStyle>
          <a:p>
            <a:fld id="{3DD7A237-FA21-48A1-8C5E-17FB3172621C}" type="slidenum">
              <a:rPr lang="nl-BE"/>
              <a:pPr/>
              <a:t>‹nr.›</a:t>
            </a:fld>
            <a:endParaRPr lang="nl-BE"/>
          </a:p>
        </p:txBody>
      </p:sp>
    </p:spTree>
    <p:extLst>
      <p:ext uri="{BB962C8B-B14F-4D97-AF65-F5344CB8AC3E}">
        <p14:creationId xmlns:p14="http://schemas.microsoft.com/office/powerpoint/2010/main" val="316486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Vergelijking">
    <p:spTree>
      <p:nvGrpSpPr>
        <p:cNvPr id="1" name=""/>
        <p:cNvGrpSpPr/>
        <p:nvPr/>
      </p:nvGrpSpPr>
      <p:grpSpPr>
        <a:xfrm>
          <a:off x="0" y="0"/>
          <a:ext cx="0" cy="0"/>
          <a:chOff x="0" y="0"/>
          <a:chExt cx="0" cy="0"/>
        </a:xfrm>
      </p:grpSpPr>
      <p:sp>
        <p:nvSpPr>
          <p:cNvPr id="5" name="Rechthoek 4"/>
          <p:cNvSpPr/>
          <p:nvPr/>
        </p:nvSpPr>
        <p:spPr>
          <a:xfrm>
            <a:off x="6948488" y="0"/>
            <a:ext cx="1709737" cy="1258888"/>
          </a:xfrm>
          <a:prstGeom prst="rect">
            <a:avLst/>
          </a:prstGeom>
          <a:solidFill>
            <a:srgbClr val="057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6" name="Rechthoek 5"/>
          <p:cNvSpPr/>
          <p:nvPr/>
        </p:nvSpPr>
        <p:spPr>
          <a:xfrm rot="21447319">
            <a:off x="6938963" y="1198563"/>
            <a:ext cx="18002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7" name="Afbeelding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8363" y="368300"/>
            <a:ext cx="11699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5602" y="928467"/>
            <a:ext cx="5724000" cy="424597"/>
          </a:xfrm>
        </p:spPr>
        <p:txBody>
          <a:bodyPr/>
          <a:lstStyle>
            <a:lvl1pPr>
              <a:defRPr>
                <a:solidFill>
                  <a:schemeClr val="accent1"/>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995602" y="1378634"/>
            <a:ext cx="5724000" cy="211015"/>
          </a:xfrm>
        </p:spPr>
        <p:txBody>
          <a:bodyPr anchor="b"/>
          <a:lstStyle>
            <a:lvl1pPr marL="0" indent="0">
              <a:buNone/>
              <a:defRPr sz="1400" b="0" cap="all"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0" name="Tijdelijke aanduiding voor inhoud 9"/>
          <p:cNvSpPr>
            <a:spLocks noGrp="1"/>
          </p:cNvSpPr>
          <p:nvPr>
            <p:ph sz="quarter" idx="13"/>
          </p:nvPr>
        </p:nvSpPr>
        <p:spPr>
          <a:xfrm>
            <a:off x="997200" y="2559808"/>
            <a:ext cx="7315200" cy="3278187"/>
          </a:xfrm>
        </p:spPr>
        <p:txBody>
          <a:bodyPr/>
          <a:lstStyle>
            <a:lvl2pPr>
              <a:lnSpc>
                <a:spcPts val="2160"/>
              </a:lnSpc>
              <a:defRPr/>
            </a:lvl2pPr>
          </a:lstStyle>
          <a:p>
            <a:pPr lvl="0"/>
            <a:r>
              <a:rPr lang="nl-NL" smtClean="0"/>
              <a:t>Klik om de modelstijlen te bewerken</a:t>
            </a:r>
          </a:p>
        </p:txBody>
      </p:sp>
      <p:sp>
        <p:nvSpPr>
          <p:cNvPr id="8" name="Footer Placeholder 7"/>
          <p:cNvSpPr>
            <a:spLocks noGrp="1"/>
          </p:cNvSpPr>
          <p:nvPr>
            <p:ph type="ftr" sz="quarter" idx="14"/>
          </p:nvPr>
        </p:nvSpPr>
        <p:spPr>
          <a:xfrm>
            <a:off x="969963" y="293688"/>
            <a:ext cx="5724525" cy="365125"/>
          </a:xfrm>
        </p:spPr>
        <p:txBody>
          <a:bodyPr/>
          <a:lstStyle>
            <a:lvl1pPr>
              <a:defRPr dirty="0" smtClean="0">
                <a:solidFill>
                  <a:schemeClr val="accent1"/>
                </a:solidFill>
              </a:defRPr>
            </a:lvl1pPr>
          </a:lstStyle>
          <a:p>
            <a:pPr>
              <a:defRPr/>
            </a:pPr>
            <a:r>
              <a:rPr lang="nl-BE"/>
              <a:t>Hoofdstuk Titel</a:t>
            </a:r>
          </a:p>
        </p:txBody>
      </p:sp>
      <p:sp>
        <p:nvSpPr>
          <p:cNvPr id="9" name="Slide Number Placeholder 8"/>
          <p:cNvSpPr>
            <a:spLocks noGrp="1"/>
          </p:cNvSpPr>
          <p:nvPr>
            <p:ph type="sldNum" sz="quarter" idx="15"/>
          </p:nvPr>
        </p:nvSpPr>
        <p:spPr/>
        <p:txBody>
          <a:bodyPr/>
          <a:lstStyle>
            <a:lvl1pPr>
              <a:defRPr/>
            </a:lvl1pPr>
          </a:lstStyle>
          <a:p>
            <a:fld id="{7A6CF33C-8D5C-4EC0-8656-4174E7790BD4}" type="slidenum">
              <a:rPr lang="nl-BE"/>
              <a:pPr/>
              <a:t>‹nr.›</a:t>
            </a:fld>
            <a:endParaRPr lang="nl-BE"/>
          </a:p>
        </p:txBody>
      </p:sp>
    </p:spTree>
    <p:extLst>
      <p:ext uri="{BB962C8B-B14F-4D97-AF65-F5344CB8AC3E}">
        <p14:creationId xmlns:p14="http://schemas.microsoft.com/office/powerpoint/2010/main" val="147525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6" name="Vrije vorm 15"/>
          <p:cNvSpPr/>
          <p:nvPr/>
        </p:nvSpPr>
        <p:spPr>
          <a:xfrm>
            <a:off x="485775" y="5753100"/>
            <a:ext cx="8658225" cy="1114425"/>
          </a:xfrm>
          <a:custGeom>
            <a:avLst/>
            <a:gdLst>
              <a:gd name="connsiteX0" fmla="*/ 0 w 8658225"/>
              <a:gd name="connsiteY0" fmla="*/ 257175 h 1114425"/>
              <a:gd name="connsiteX1" fmla="*/ 295275 w 8658225"/>
              <a:gd name="connsiteY1" fmla="*/ 1114425 h 1114425"/>
              <a:gd name="connsiteX2" fmla="*/ 8658225 w 8658225"/>
              <a:gd name="connsiteY2" fmla="*/ 1114425 h 1114425"/>
              <a:gd name="connsiteX3" fmla="*/ 8658225 w 8658225"/>
              <a:gd name="connsiteY3" fmla="*/ 0 h 1114425"/>
              <a:gd name="connsiteX4" fmla="*/ 0 w 8658225"/>
              <a:gd name="connsiteY4" fmla="*/ 257175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225" h="1114425">
                <a:moveTo>
                  <a:pt x="0" y="257175"/>
                </a:moveTo>
                <a:lnTo>
                  <a:pt x="295275" y="1114425"/>
                </a:lnTo>
                <a:lnTo>
                  <a:pt x="8658225" y="1114425"/>
                </a:lnTo>
                <a:lnTo>
                  <a:pt x="8658225" y="0"/>
                </a:lnTo>
                <a:lnTo>
                  <a:pt x="0" y="257175"/>
                </a:lnTo>
                <a:close/>
              </a:path>
            </a:pathLst>
          </a:custGeom>
          <a:solidFill>
            <a:srgbClr val="E9E6D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17" name="Vrije vorm 16"/>
          <p:cNvSpPr/>
          <p:nvPr/>
        </p:nvSpPr>
        <p:spPr>
          <a:xfrm>
            <a:off x="7115175" y="5676900"/>
            <a:ext cx="2030413" cy="1190625"/>
          </a:xfrm>
          <a:custGeom>
            <a:avLst/>
            <a:gdLst>
              <a:gd name="connsiteX0" fmla="*/ 0 w 2038350"/>
              <a:gd name="connsiteY0" fmla="*/ 38100 h 1190625"/>
              <a:gd name="connsiteX1" fmla="*/ 400050 w 2038350"/>
              <a:gd name="connsiteY1" fmla="*/ 1190625 h 1190625"/>
              <a:gd name="connsiteX2" fmla="*/ 2038350 w 2038350"/>
              <a:gd name="connsiteY2" fmla="*/ 1190625 h 1190625"/>
              <a:gd name="connsiteX3" fmla="*/ 2038350 w 2038350"/>
              <a:gd name="connsiteY3" fmla="*/ 0 h 1190625"/>
              <a:gd name="connsiteX4" fmla="*/ 0 w 2038350"/>
              <a:gd name="connsiteY4" fmla="*/ 38100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350" h="1190625">
                <a:moveTo>
                  <a:pt x="0" y="38100"/>
                </a:moveTo>
                <a:lnTo>
                  <a:pt x="400050" y="1190625"/>
                </a:lnTo>
                <a:lnTo>
                  <a:pt x="2038350" y="1190625"/>
                </a:lnTo>
                <a:lnTo>
                  <a:pt x="2038350" y="0"/>
                </a:lnTo>
                <a:lnTo>
                  <a:pt x="0" y="38100"/>
                </a:lnTo>
                <a:close/>
              </a:path>
            </a:pathLst>
          </a:custGeom>
          <a:solidFill>
            <a:srgbClr val="057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18" name="Vrije vorm 17"/>
          <p:cNvSpPr/>
          <p:nvPr/>
        </p:nvSpPr>
        <p:spPr>
          <a:xfrm>
            <a:off x="371475" y="5529263"/>
            <a:ext cx="8783638" cy="477837"/>
          </a:xfrm>
          <a:custGeom>
            <a:avLst/>
            <a:gdLst>
              <a:gd name="connsiteX0" fmla="*/ 85060 w 8782493"/>
              <a:gd name="connsiteY0" fmla="*/ 478465 h 478465"/>
              <a:gd name="connsiteX1" fmla="*/ 8782493 w 8782493"/>
              <a:gd name="connsiteY1" fmla="*/ 233917 h 478465"/>
              <a:gd name="connsiteX2" fmla="*/ 8782493 w 8782493"/>
              <a:gd name="connsiteY2" fmla="*/ 0 h 478465"/>
              <a:gd name="connsiteX3" fmla="*/ 0 w 8782493"/>
              <a:gd name="connsiteY3" fmla="*/ 0 h 478465"/>
              <a:gd name="connsiteX4" fmla="*/ 85060 w 8782493"/>
              <a:gd name="connsiteY4" fmla="*/ 478465 h 478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2493" h="478465">
                <a:moveTo>
                  <a:pt x="85060" y="478465"/>
                </a:moveTo>
                <a:lnTo>
                  <a:pt x="8782493" y="233917"/>
                </a:lnTo>
                <a:lnTo>
                  <a:pt x="8782493" y="0"/>
                </a:lnTo>
                <a:lnTo>
                  <a:pt x="0" y="0"/>
                </a:lnTo>
                <a:lnTo>
                  <a:pt x="85060" y="4784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19" name="Afbeelding 10"/>
          <p:cNvPicPr>
            <a:picLocks noChangeAspect="1"/>
          </p:cNvPicPr>
          <p:nvPr/>
        </p:nvPicPr>
        <p:blipFill>
          <a:blip r:embed="rId2">
            <a:extLst>
              <a:ext uri="{28A0092B-C50C-407E-A947-70E740481C1C}">
                <a14:useLocalDpi xmlns:a14="http://schemas.microsoft.com/office/drawing/2010/main" val="0"/>
              </a:ext>
            </a:extLst>
          </a:blip>
          <a:srcRect t="89304" r="94534"/>
          <a:stretch>
            <a:fillRect/>
          </a:stretch>
        </p:blipFill>
        <p:spPr bwMode="auto">
          <a:xfrm>
            <a:off x="0" y="6124575"/>
            <a:ext cx="5000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Afbeelding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0175" y="6127750"/>
            <a:ext cx="11699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accent1"/>
                </a:solidFill>
              </a:defRPr>
            </a:lvl1pPr>
          </a:lstStyle>
          <a:p>
            <a:r>
              <a:rPr lang="nl-NL" smtClean="0"/>
              <a:t>Klik om de stijl te bewerken</a:t>
            </a:r>
            <a:endParaRPr lang="en-US" dirty="0"/>
          </a:p>
        </p:txBody>
      </p:sp>
      <p:sp>
        <p:nvSpPr>
          <p:cNvPr id="8" name="Tijdelijke aanduiding voor afbeelding 7"/>
          <p:cNvSpPr>
            <a:spLocks noGrp="1"/>
          </p:cNvSpPr>
          <p:nvPr>
            <p:ph type="pic" sz="quarter" idx="10"/>
          </p:nvPr>
        </p:nvSpPr>
        <p:spPr>
          <a:xfrm>
            <a:off x="1083994" y="2658623"/>
            <a:ext cx="1560513" cy="773112"/>
          </a:xfrm>
        </p:spPr>
        <p:txBody>
          <a:bodyPr rtlCol="0" anchor="ctr">
            <a:noAutofit/>
          </a:bodyPr>
          <a:lstStyle>
            <a:lvl1pPr algn="ctr">
              <a:defRPr sz="800" cap="all" baseline="0">
                <a:solidFill>
                  <a:schemeClr val="accent1"/>
                </a:solidFill>
              </a:defRPr>
            </a:lvl1pPr>
          </a:lstStyle>
          <a:p>
            <a:pPr lvl="0"/>
            <a:r>
              <a:rPr lang="nl-NL" noProof="0" smtClean="0"/>
              <a:t>Klik op het pictogram als u een afbeelding wilt toevoegen</a:t>
            </a:r>
            <a:endParaRPr lang="nl-BE" noProof="0" dirty="0"/>
          </a:p>
        </p:txBody>
      </p:sp>
      <p:sp>
        <p:nvSpPr>
          <p:cNvPr id="9" name="Tijdelijke aanduiding voor afbeelding 7"/>
          <p:cNvSpPr>
            <a:spLocks noGrp="1"/>
          </p:cNvSpPr>
          <p:nvPr>
            <p:ph type="pic" sz="quarter" idx="11"/>
          </p:nvPr>
        </p:nvSpPr>
        <p:spPr>
          <a:xfrm>
            <a:off x="2868239" y="2660400"/>
            <a:ext cx="1560513" cy="773112"/>
          </a:xfrm>
        </p:spPr>
        <p:txBody>
          <a:bodyPr rtlCol="0" anchor="ctr">
            <a:noAutofit/>
          </a:bodyPr>
          <a:lstStyle>
            <a:lvl1pPr algn="ctr">
              <a:defRPr sz="800" cap="all" baseline="0">
                <a:solidFill>
                  <a:schemeClr val="accent1"/>
                </a:solidFill>
              </a:defRPr>
            </a:lvl1pPr>
          </a:lstStyle>
          <a:p>
            <a:pPr lvl="0"/>
            <a:r>
              <a:rPr lang="nl-NL" noProof="0" smtClean="0"/>
              <a:t>Klik op het pictogram als u een afbeelding wilt toevoegen</a:t>
            </a:r>
            <a:endParaRPr lang="nl-BE" noProof="0" dirty="0"/>
          </a:p>
        </p:txBody>
      </p:sp>
      <p:sp>
        <p:nvSpPr>
          <p:cNvPr id="10" name="Tijdelijke aanduiding voor afbeelding 7"/>
          <p:cNvSpPr>
            <a:spLocks noGrp="1"/>
          </p:cNvSpPr>
          <p:nvPr>
            <p:ph type="pic" sz="quarter" idx="12"/>
          </p:nvPr>
        </p:nvSpPr>
        <p:spPr>
          <a:xfrm>
            <a:off x="4697047" y="2660400"/>
            <a:ext cx="1560513" cy="773112"/>
          </a:xfrm>
        </p:spPr>
        <p:txBody>
          <a:bodyPr rtlCol="0" anchor="ctr">
            <a:noAutofit/>
          </a:bodyPr>
          <a:lstStyle>
            <a:lvl1pPr algn="ctr">
              <a:defRPr sz="800" cap="all" baseline="0">
                <a:solidFill>
                  <a:schemeClr val="accent1"/>
                </a:solidFill>
              </a:defRPr>
            </a:lvl1pPr>
          </a:lstStyle>
          <a:p>
            <a:pPr lvl="0"/>
            <a:r>
              <a:rPr lang="nl-NL" noProof="0" smtClean="0"/>
              <a:t>Klik op het pictogram als u een afbeelding wilt toevoegen</a:t>
            </a:r>
            <a:endParaRPr lang="nl-BE" noProof="0" dirty="0"/>
          </a:p>
        </p:txBody>
      </p:sp>
      <p:sp>
        <p:nvSpPr>
          <p:cNvPr id="11" name="Tijdelijke aanduiding voor afbeelding 7"/>
          <p:cNvSpPr>
            <a:spLocks noGrp="1"/>
          </p:cNvSpPr>
          <p:nvPr>
            <p:ph type="pic" sz="quarter" idx="13"/>
          </p:nvPr>
        </p:nvSpPr>
        <p:spPr>
          <a:xfrm>
            <a:off x="6455507" y="2660400"/>
            <a:ext cx="1560513" cy="773112"/>
          </a:xfrm>
        </p:spPr>
        <p:txBody>
          <a:bodyPr rtlCol="0" anchor="ctr">
            <a:noAutofit/>
          </a:bodyPr>
          <a:lstStyle>
            <a:lvl1pPr algn="ctr">
              <a:defRPr sz="800" cap="all" baseline="0">
                <a:solidFill>
                  <a:schemeClr val="accent1"/>
                </a:solidFill>
              </a:defRPr>
            </a:lvl1pPr>
          </a:lstStyle>
          <a:p>
            <a:pPr lvl="0"/>
            <a:r>
              <a:rPr lang="nl-NL" noProof="0" smtClean="0"/>
              <a:t>Klik op het pictogram als u een afbeelding wilt toevoegen</a:t>
            </a:r>
            <a:endParaRPr lang="nl-BE" noProof="0" dirty="0"/>
          </a:p>
        </p:txBody>
      </p:sp>
      <p:sp>
        <p:nvSpPr>
          <p:cNvPr id="12" name="Tijdelijke aanduiding voor afbeelding 7"/>
          <p:cNvSpPr>
            <a:spLocks noGrp="1"/>
          </p:cNvSpPr>
          <p:nvPr>
            <p:ph type="pic" sz="quarter" idx="14"/>
          </p:nvPr>
        </p:nvSpPr>
        <p:spPr>
          <a:xfrm>
            <a:off x="1095717" y="3964574"/>
            <a:ext cx="1560513" cy="773112"/>
          </a:xfrm>
        </p:spPr>
        <p:txBody>
          <a:bodyPr rtlCol="0" anchor="ctr">
            <a:noAutofit/>
          </a:bodyPr>
          <a:lstStyle>
            <a:lvl1pPr algn="ctr">
              <a:defRPr sz="800" cap="all" baseline="0">
                <a:solidFill>
                  <a:schemeClr val="accent1"/>
                </a:solidFill>
              </a:defRPr>
            </a:lvl1pPr>
          </a:lstStyle>
          <a:p>
            <a:pPr lvl="0"/>
            <a:r>
              <a:rPr lang="nl-NL" noProof="0" smtClean="0"/>
              <a:t>Klik op het pictogram als u een afbeelding wilt toevoegen</a:t>
            </a:r>
            <a:endParaRPr lang="nl-BE" noProof="0" dirty="0"/>
          </a:p>
        </p:txBody>
      </p:sp>
      <p:sp>
        <p:nvSpPr>
          <p:cNvPr id="13" name="Tijdelijke aanduiding voor afbeelding 7"/>
          <p:cNvSpPr>
            <a:spLocks noGrp="1"/>
          </p:cNvSpPr>
          <p:nvPr>
            <p:ph type="pic" sz="quarter" idx="15"/>
          </p:nvPr>
        </p:nvSpPr>
        <p:spPr>
          <a:xfrm>
            <a:off x="2854179" y="3964573"/>
            <a:ext cx="1560513" cy="773112"/>
          </a:xfrm>
        </p:spPr>
        <p:txBody>
          <a:bodyPr rtlCol="0" anchor="ctr">
            <a:noAutofit/>
          </a:bodyPr>
          <a:lstStyle>
            <a:lvl1pPr algn="ctr">
              <a:defRPr sz="800" cap="all" baseline="0">
                <a:solidFill>
                  <a:schemeClr val="accent1"/>
                </a:solidFill>
              </a:defRPr>
            </a:lvl1pPr>
          </a:lstStyle>
          <a:p>
            <a:pPr lvl="0"/>
            <a:r>
              <a:rPr lang="nl-NL" noProof="0" smtClean="0"/>
              <a:t>Klik op het pictogram als u een afbeelding wilt toevoegen</a:t>
            </a:r>
            <a:endParaRPr lang="nl-BE" noProof="0" dirty="0"/>
          </a:p>
        </p:txBody>
      </p:sp>
      <p:sp>
        <p:nvSpPr>
          <p:cNvPr id="14" name="Tijdelijke aanduiding voor afbeelding 7"/>
          <p:cNvSpPr>
            <a:spLocks noGrp="1"/>
          </p:cNvSpPr>
          <p:nvPr>
            <p:ph type="pic" sz="quarter" idx="16"/>
          </p:nvPr>
        </p:nvSpPr>
        <p:spPr>
          <a:xfrm>
            <a:off x="4682979" y="3963600"/>
            <a:ext cx="1560513" cy="773112"/>
          </a:xfrm>
        </p:spPr>
        <p:txBody>
          <a:bodyPr rtlCol="0" anchor="ctr">
            <a:noAutofit/>
          </a:bodyPr>
          <a:lstStyle>
            <a:lvl1pPr algn="ctr">
              <a:defRPr sz="800" cap="all" baseline="0">
                <a:solidFill>
                  <a:schemeClr val="accent1"/>
                </a:solidFill>
              </a:defRPr>
            </a:lvl1pPr>
          </a:lstStyle>
          <a:p>
            <a:pPr lvl="0"/>
            <a:r>
              <a:rPr lang="nl-NL" noProof="0" smtClean="0"/>
              <a:t>Klik op het pictogram als u een afbeelding wilt toevoegen</a:t>
            </a:r>
            <a:endParaRPr lang="nl-BE" noProof="0" dirty="0"/>
          </a:p>
        </p:txBody>
      </p:sp>
      <p:sp>
        <p:nvSpPr>
          <p:cNvPr id="15" name="Tijdelijke aanduiding voor afbeelding 7"/>
          <p:cNvSpPr>
            <a:spLocks noGrp="1"/>
          </p:cNvSpPr>
          <p:nvPr>
            <p:ph type="pic" sz="quarter" idx="17"/>
          </p:nvPr>
        </p:nvSpPr>
        <p:spPr>
          <a:xfrm>
            <a:off x="6469575" y="3964574"/>
            <a:ext cx="1560513" cy="773112"/>
          </a:xfrm>
        </p:spPr>
        <p:txBody>
          <a:bodyPr rtlCol="0" anchor="ctr">
            <a:noAutofit/>
          </a:bodyPr>
          <a:lstStyle>
            <a:lvl1pPr algn="ctr">
              <a:defRPr sz="800" cap="all" baseline="0">
                <a:solidFill>
                  <a:schemeClr val="accent1"/>
                </a:solidFill>
              </a:defRPr>
            </a:lvl1pPr>
          </a:lstStyle>
          <a:p>
            <a:pPr lvl="0"/>
            <a:r>
              <a:rPr lang="nl-NL" noProof="0" smtClean="0"/>
              <a:t>Klik op het pictogram als u een afbeelding wilt toevoegen</a:t>
            </a:r>
            <a:endParaRPr lang="nl-BE" noProof="0" dirty="0"/>
          </a:p>
        </p:txBody>
      </p:sp>
    </p:spTree>
    <p:extLst>
      <p:ext uri="{BB962C8B-B14F-4D97-AF65-F5344CB8AC3E}">
        <p14:creationId xmlns:p14="http://schemas.microsoft.com/office/powerpoint/2010/main" val="417159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3" name="Afbeelding 3"/>
          <p:cNvPicPr>
            <a:picLocks noChangeAspect="1"/>
          </p:cNvPicPr>
          <p:nvPr/>
        </p:nvPicPr>
        <p:blipFill>
          <a:blip r:embed="rId2">
            <a:extLst>
              <a:ext uri="{28A0092B-C50C-407E-A947-70E740481C1C}">
                <a14:useLocalDpi xmlns:a14="http://schemas.microsoft.com/office/drawing/2010/main" val="0"/>
              </a:ext>
            </a:extLst>
          </a:blip>
          <a:srcRect r="2682" b="9769"/>
          <a:stretch>
            <a:fillRect/>
          </a:stretch>
        </p:blipFill>
        <p:spPr bwMode="auto">
          <a:xfrm>
            <a:off x="0" y="0"/>
            <a:ext cx="9144000"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rije vorm 3"/>
          <p:cNvSpPr/>
          <p:nvPr/>
        </p:nvSpPr>
        <p:spPr>
          <a:xfrm>
            <a:off x="0" y="4973638"/>
            <a:ext cx="9144000" cy="1884362"/>
          </a:xfrm>
          <a:custGeom>
            <a:avLst/>
            <a:gdLst>
              <a:gd name="connsiteX0" fmla="*/ 0 w 9172136"/>
              <a:gd name="connsiteY0" fmla="*/ 422031 h 1885071"/>
              <a:gd name="connsiteX1" fmla="*/ 0 w 9172136"/>
              <a:gd name="connsiteY1" fmla="*/ 1885071 h 1885071"/>
              <a:gd name="connsiteX2" fmla="*/ 9172136 w 9172136"/>
              <a:gd name="connsiteY2" fmla="*/ 1885071 h 1885071"/>
              <a:gd name="connsiteX3" fmla="*/ 9172136 w 9172136"/>
              <a:gd name="connsiteY3" fmla="*/ 0 h 1885071"/>
              <a:gd name="connsiteX4" fmla="*/ 0 w 9172136"/>
              <a:gd name="connsiteY4" fmla="*/ 422031 h 188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136" h="1885071">
                <a:moveTo>
                  <a:pt x="0" y="422031"/>
                </a:moveTo>
                <a:lnTo>
                  <a:pt x="0" y="1885071"/>
                </a:lnTo>
                <a:lnTo>
                  <a:pt x="9172136" y="1885071"/>
                </a:lnTo>
                <a:lnTo>
                  <a:pt x="9172136" y="0"/>
                </a:lnTo>
                <a:lnTo>
                  <a:pt x="0" y="422031"/>
                </a:lnTo>
                <a:close/>
              </a:path>
            </a:pathLst>
          </a:custGeom>
          <a:solidFill>
            <a:srgbClr val="0576C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2" name="Titel 1"/>
          <p:cNvSpPr>
            <a:spLocks noGrp="1"/>
          </p:cNvSpPr>
          <p:nvPr>
            <p:ph type="ctrTitle"/>
          </p:nvPr>
        </p:nvSpPr>
        <p:spPr>
          <a:xfrm>
            <a:off x="984740" y="5627077"/>
            <a:ext cx="7765366" cy="893372"/>
          </a:xfrm>
        </p:spPr>
        <p:txBody>
          <a:bodyPr anchor="b"/>
          <a:lstStyle>
            <a:lvl1pPr algn="l">
              <a:defRPr sz="4400">
                <a:latin typeface="+mn-lt"/>
              </a:defRPr>
            </a:lvl1pPr>
          </a:lstStyle>
          <a:p>
            <a:r>
              <a:rPr lang="nl-NL" smtClean="0"/>
              <a:t>Klik om de stijl te bewerken</a:t>
            </a:r>
            <a:endParaRPr lang="nl-BE" dirty="0"/>
          </a:p>
        </p:txBody>
      </p:sp>
      <p:sp>
        <p:nvSpPr>
          <p:cNvPr id="5" name="Slide Number Placeholder 5"/>
          <p:cNvSpPr>
            <a:spLocks noGrp="1"/>
          </p:cNvSpPr>
          <p:nvPr>
            <p:ph type="sldNum" sz="quarter" idx="10"/>
          </p:nvPr>
        </p:nvSpPr>
        <p:spPr/>
        <p:txBody>
          <a:bodyPr/>
          <a:lstStyle>
            <a:lvl1pPr>
              <a:defRPr b="1"/>
            </a:lvl1pPr>
          </a:lstStyle>
          <a:p>
            <a:fld id="{C73CA3ED-580C-4F8D-B34D-B651407C2F2D}" type="slidenum">
              <a:rPr lang="nl-BE"/>
              <a:pPr/>
              <a:t>‹nr.›</a:t>
            </a:fld>
            <a:endParaRPr lang="nl-BE"/>
          </a:p>
        </p:txBody>
      </p:sp>
    </p:spTree>
    <p:extLst>
      <p:ext uri="{BB962C8B-B14F-4D97-AF65-F5344CB8AC3E}">
        <p14:creationId xmlns:p14="http://schemas.microsoft.com/office/powerpoint/2010/main" val="165045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n-lt"/>
              </a:defRPr>
            </a:lvl1pPr>
          </a:lstStyle>
          <a:p>
            <a:r>
              <a:rPr lang="nl-NL" smtClean="0"/>
              <a:t>Klik om de stijl te bewerken</a:t>
            </a:r>
            <a:endParaRPr lang="nl-BE" dirty="0"/>
          </a:p>
        </p:txBody>
      </p:sp>
      <p:sp>
        <p:nvSpPr>
          <p:cNvPr id="3" name="Slide Number Placeholder 5"/>
          <p:cNvSpPr>
            <a:spLocks noGrp="1"/>
          </p:cNvSpPr>
          <p:nvPr>
            <p:ph type="sldNum" sz="quarter" idx="10"/>
          </p:nvPr>
        </p:nvSpPr>
        <p:spPr/>
        <p:txBody>
          <a:bodyPr/>
          <a:lstStyle>
            <a:lvl1pPr>
              <a:defRPr>
                <a:solidFill>
                  <a:srgbClr val="0076B1"/>
                </a:solidFill>
              </a:defRPr>
            </a:lvl1pPr>
          </a:lstStyle>
          <a:p>
            <a:fld id="{DD7A85FC-EFF5-46E5-BF55-E2D2D8B605B5}" type="slidenum">
              <a:rPr lang="nl-BE"/>
              <a:pPr/>
              <a:t>‹nr.›</a:t>
            </a:fld>
            <a:endParaRPr lang="nl-BE"/>
          </a:p>
        </p:txBody>
      </p:sp>
    </p:spTree>
    <p:extLst>
      <p:ext uri="{BB962C8B-B14F-4D97-AF65-F5344CB8AC3E}">
        <p14:creationId xmlns:p14="http://schemas.microsoft.com/office/powerpoint/2010/main" val="13731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69963" y="858838"/>
            <a:ext cx="57832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smtClean="0"/>
              <a:t>Hier komt een grote titel</a:t>
            </a:r>
            <a:endParaRPr lang="en-US" smtClean="0"/>
          </a:p>
        </p:txBody>
      </p:sp>
      <p:sp>
        <p:nvSpPr>
          <p:cNvPr id="1027" name="Text Placeholder 2"/>
          <p:cNvSpPr>
            <a:spLocks noGrp="1"/>
          </p:cNvSpPr>
          <p:nvPr>
            <p:ph type="body" idx="1"/>
          </p:nvPr>
        </p:nvSpPr>
        <p:spPr bwMode="auto">
          <a:xfrm>
            <a:off x="984250" y="2884488"/>
            <a:ext cx="75311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endParaRPr lang="nl-NL" smtClean="0"/>
          </a:p>
          <a:p>
            <a:pPr lvl="3"/>
            <a:endParaRPr lang="nl-NL" smtClean="0"/>
          </a:p>
        </p:txBody>
      </p:sp>
      <p:sp>
        <p:nvSpPr>
          <p:cNvPr id="4" name="Date Placeholder 3"/>
          <p:cNvSpPr>
            <a:spLocks noGrp="1"/>
          </p:cNvSpPr>
          <p:nvPr>
            <p:ph type="dt" sz="half" idx="2"/>
          </p:nvPr>
        </p:nvSpPr>
        <p:spPr>
          <a:xfrm>
            <a:off x="993775" y="6327775"/>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nl-BE"/>
          </a:p>
        </p:txBody>
      </p:sp>
      <p:sp>
        <p:nvSpPr>
          <p:cNvPr id="5" name="Footer Placeholder 4"/>
          <p:cNvSpPr>
            <a:spLocks noGrp="1"/>
          </p:cNvSpPr>
          <p:nvPr>
            <p:ph type="ftr" sz="quarter" idx="3"/>
          </p:nvPr>
        </p:nvSpPr>
        <p:spPr>
          <a:xfrm>
            <a:off x="969963" y="293688"/>
            <a:ext cx="5749925" cy="365125"/>
          </a:xfrm>
          <a:prstGeom prst="rect">
            <a:avLst/>
          </a:prstGeom>
        </p:spPr>
        <p:txBody>
          <a:bodyPr vert="horz" lIns="91440" tIns="45720" rIns="91440" bIns="45720" rtlCol="0" anchor="ctr"/>
          <a:lstStyle>
            <a:lvl1pPr algn="r" eaLnBrk="1" fontAlgn="auto" hangingPunct="1">
              <a:spcBef>
                <a:spcPts val="0"/>
              </a:spcBef>
              <a:spcAft>
                <a:spcPts val="0"/>
              </a:spcAft>
              <a:defRPr sz="1400" b="1" dirty="0" smtClean="0">
                <a:solidFill>
                  <a:schemeClr val="accent1"/>
                </a:solidFill>
                <a:latin typeface="+mn-lt"/>
              </a:defRPr>
            </a:lvl1pPr>
          </a:lstStyle>
          <a:p>
            <a:pPr>
              <a:defRPr/>
            </a:pPr>
            <a:r>
              <a:rPr lang="nl-BE"/>
              <a:t>Hoofdstuk</a:t>
            </a:r>
            <a:r>
              <a:rPr lang="nl-BE">
                <a:solidFill>
                  <a:srgbClr val="163767"/>
                </a:solidFill>
              </a:rPr>
              <a:t> Titel</a:t>
            </a:r>
          </a:p>
        </p:txBody>
      </p:sp>
      <p:sp>
        <p:nvSpPr>
          <p:cNvPr id="6" name="Slide Number Placeholder 5"/>
          <p:cNvSpPr>
            <a:spLocks noGrp="1"/>
          </p:cNvSpPr>
          <p:nvPr>
            <p:ph type="sldNum" sz="quarter" idx="4"/>
          </p:nvPr>
        </p:nvSpPr>
        <p:spPr>
          <a:xfrm>
            <a:off x="8721725" y="279400"/>
            <a:ext cx="323850" cy="339725"/>
          </a:xfrm>
          <a:prstGeom prst="rect">
            <a:avLst/>
          </a:prstGeom>
        </p:spPr>
        <p:txBody>
          <a:bodyPr vert="horz" wrap="square" lIns="0" tIns="0" rIns="0" bIns="0" numCol="1" anchor="ctr" anchorCtr="0" compatLnSpc="1">
            <a:prstTxWarp prst="textNoShape">
              <a:avLst/>
            </a:prstTxWarp>
          </a:bodyPr>
          <a:lstStyle>
            <a:lvl1pPr algn="r" eaLnBrk="1" hangingPunct="1">
              <a:defRPr sz="1000">
                <a:solidFill>
                  <a:schemeClr val="accent2"/>
                </a:solidFill>
              </a:defRPr>
            </a:lvl1pPr>
          </a:lstStyle>
          <a:p>
            <a:fld id="{6D72BC44-5B7A-4860-AD47-95423A3DF04F}" type="slidenum">
              <a:rPr lang="nl-BE"/>
              <a:pPr/>
              <a:t>‹nr.›</a:t>
            </a:fld>
            <a:endParaRPr lang="nl-BE"/>
          </a:p>
        </p:txBody>
      </p:sp>
      <p:pic>
        <p:nvPicPr>
          <p:cNvPr id="1031" name="Afbeelding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18363" y="368300"/>
            <a:ext cx="11699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kern="1200">
          <a:solidFill>
            <a:schemeClr val="accent1"/>
          </a:solidFill>
          <a:latin typeface="+mn-lt"/>
          <a:ea typeface="+mj-ea"/>
          <a:cs typeface="+mj-cs"/>
        </a:defRPr>
      </a:lvl1pPr>
      <a:lvl2pPr algn="l" rtl="0" eaLnBrk="1" fontAlgn="base" hangingPunct="1">
        <a:lnSpc>
          <a:spcPct val="90000"/>
        </a:lnSpc>
        <a:spcBef>
          <a:spcPct val="0"/>
        </a:spcBef>
        <a:spcAft>
          <a:spcPct val="0"/>
        </a:spcAft>
        <a:defRPr sz="3200">
          <a:solidFill>
            <a:schemeClr val="accent1"/>
          </a:solidFill>
          <a:latin typeface="Calibri" pitchFamily="34" charset="0"/>
        </a:defRPr>
      </a:lvl2pPr>
      <a:lvl3pPr algn="l" rtl="0" eaLnBrk="1" fontAlgn="base" hangingPunct="1">
        <a:lnSpc>
          <a:spcPct val="90000"/>
        </a:lnSpc>
        <a:spcBef>
          <a:spcPct val="0"/>
        </a:spcBef>
        <a:spcAft>
          <a:spcPct val="0"/>
        </a:spcAft>
        <a:defRPr sz="3200">
          <a:solidFill>
            <a:schemeClr val="accent1"/>
          </a:solidFill>
          <a:latin typeface="Calibri" pitchFamily="34" charset="0"/>
        </a:defRPr>
      </a:lvl3pPr>
      <a:lvl4pPr algn="l" rtl="0" eaLnBrk="1" fontAlgn="base" hangingPunct="1">
        <a:lnSpc>
          <a:spcPct val="90000"/>
        </a:lnSpc>
        <a:spcBef>
          <a:spcPct val="0"/>
        </a:spcBef>
        <a:spcAft>
          <a:spcPct val="0"/>
        </a:spcAft>
        <a:defRPr sz="3200">
          <a:solidFill>
            <a:schemeClr val="accent1"/>
          </a:solidFill>
          <a:latin typeface="Calibri" pitchFamily="34" charset="0"/>
        </a:defRPr>
      </a:lvl4pPr>
      <a:lvl5pPr algn="l" rtl="0" eaLnBrk="1" fontAlgn="base" hangingPunct="1">
        <a:lnSpc>
          <a:spcPct val="90000"/>
        </a:lnSpc>
        <a:spcBef>
          <a:spcPct val="0"/>
        </a:spcBef>
        <a:spcAft>
          <a:spcPct val="0"/>
        </a:spcAft>
        <a:defRPr sz="3200">
          <a:solidFill>
            <a:schemeClr val="accent1"/>
          </a:solidFill>
          <a:latin typeface="Calibri" pitchFamily="34" charset="0"/>
        </a:defRPr>
      </a:lvl5pPr>
      <a:lvl6pPr marL="457200" algn="l" rtl="0" eaLnBrk="1" fontAlgn="base" hangingPunct="1">
        <a:lnSpc>
          <a:spcPct val="90000"/>
        </a:lnSpc>
        <a:spcBef>
          <a:spcPct val="0"/>
        </a:spcBef>
        <a:spcAft>
          <a:spcPct val="0"/>
        </a:spcAft>
        <a:defRPr sz="3200">
          <a:solidFill>
            <a:schemeClr val="accent1"/>
          </a:solidFill>
          <a:latin typeface="Calibri" pitchFamily="34" charset="0"/>
        </a:defRPr>
      </a:lvl6pPr>
      <a:lvl7pPr marL="914400" algn="l" rtl="0" eaLnBrk="1" fontAlgn="base" hangingPunct="1">
        <a:lnSpc>
          <a:spcPct val="90000"/>
        </a:lnSpc>
        <a:spcBef>
          <a:spcPct val="0"/>
        </a:spcBef>
        <a:spcAft>
          <a:spcPct val="0"/>
        </a:spcAft>
        <a:defRPr sz="3200">
          <a:solidFill>
            <a:schemeClr val="accent1"/>
          </a:solidFill>
          <a:latin typeface="Calibri" pitchFamily="34" charset="0"/>
        </a:defRPr>
      </a:lvl7pPr>
      <a:lvl8pPr marL="1371600" algn="l" rtl="0" eaLnBrk="1" fontAlgn="base" hangingPunct="1">
        <a:lnSpc>
          <a:spcPct val="90000"/>
        </a:lnSpc>
        <a:spcBef>
          <a:spcPct val="0"/>
        </a:spcBef>
        <a:spcAft>
          <a:spcPct val="0"/>
        </a:spcAft>
        <a:defRPr sz="3200">
          <a:solidFill>
            <a:schemeClr val="accent1"/>
          </a:solidFill>
          <a:latin typeface="Calibri" pitchFamily="34" charset="0"/>
        </a:defRPr>
      </a:lvl8pPr>
      <a:lvl9pPr marL="1828800" algn="l" rtl="0" eaLnBrk="1" fontAlgn="base" hangingPunct="1">
        <a:lnSpc>
          <a:spcPct val="90000"/>
        </a:lnSpc>
        <a:spcBef>
          <a:spcPct val="0"/>
        </a:spcBef>
        <a:spcAft>
          <a:spcPct val="0"/>
        </a:spcAft>
        <a:defRPr sz="3200">
          <a:solidFill>
            <a:schemeClr val="accent1"/>
          </a:solidFill>
          <a:latin typeface="Calibri" pitchFamily="34" charset="0"/>
        </a:defRPr>
      </a:lvl9pPr>
    </p:titleStyle>
    <p:bodyStyle>
      <a:lvl1pPr algn="l" rtl="0" eaLnBrk="1" fontAlgn="base" hangingPunct="1">
        <a:spcBef>
          <a:spcPts val="1000"/>
        </a:spcBef>
        <a:spcAft>
          <a:spcPct val="0"/>
        </a:spcAft>
        <a:buFont typeface="Arial" pitchFamily="34" charset="0"/>
        <a:defRPr kern="1200">
          <a:solidFill>
            <a:schemeClr val="tx1"/>
          </a:solidFill>
          <a:latin typeface="+mn-lt"/>
          <a:ea typeface="+mn-ea"/>
          <a:cs typeface="+mn-cs"/>
        </a:defRPr>
      </a:lvl1pPr>
      <a:lvl2pPr indent="-179388" algn="l" rtl="0" eaLnBrk="1" fontAlgn="base" hangingPunct="1">
        <a:lnSpc>
          <a:spcPts val="2163"/>
        </a:lnSpc>
        <a:spcBef>
          <a:spcPts val="500"/>
        </a:spcBef>
        <a:spcAft>
          <a:spcPts val="1200"/>
        </a:spcAft>
        <a:buFont typeface="Arial" pitchFamily="34" charset="0"/>
        <a:buChar char="•"/>
        <a:defRPr kern="1200">
          <a:solidFill>
            <a:schemeClr val="tx1"/>
          </a:solidFill>
          <a:latin typeface="+mn-lt"/>
          <a:ea typeface="+mn-ea"/>
          <a:cs typeface="+mn-cs"/>
        </a:defRPr>
      </a:lvl2pPr>
      <a:lvl3pPr marL="179388" algn="l" rtl="0" eaLnBrk="1" fontAlgn="base" hangingPunct="1">
        <a:lnSpc>
          <a:spcPct val="90000"/>
        </a:lnSpc>
        <a:spcBef>
          <a:spcPct val="0"/>
        </a:spcBef>
        <a:spcAft>
          <a:spcPct val="0"/>
        </a:spcAft>
        <a:defRPr kern="1200">
          <a:solidFill>
            <a:schemeClr val="tx1"/>
          </a:solidFill>
          <a:latin typeface="+mn-lt"/>
          <a:ea typeface="+mn-ea"/>
          <a:cs typeface="+mn-cs"/>
        </a:defRPr>
      </a:lvl3pPr>
      <a:lvl4pPr algn="l" rtl="0" eaLnBrk="1" fontAlgn="base" hangingPunct="1">
        <a:lnSpc>
          <a:spcPct val="90000"/>
        </a:lnSpc>
        <a:spcBef>
          <a:spcPct val="0"/>
        </a:spcBef>
        <a:spcAft>
          <a:spcPct val="0"/>
        </a:spcAft>
        <a:buClr>
          <a:srgbClr val="0076B1"/>
        </a:buClr>
        <a:buFont typeface="Arial" pitchFamily="34" charset="0"/>
        <a:defRPr sz="3600" kern="1200">
          <a:solidFill>
            <a:schemeClr val="accent2"/>
          </a:solidFill>
          <a:latin typeface="+mn-lt"/>
          <a:ea typeface="+mn-ea"/>
          <a:cs typeface="+mn-cs"/>
        </a:defRPr>
      </a:lvl4pPr>
      <a:lvl5pPr marL="203200" algn="l" rtl="0" eaLnBrk="1" fontAlgn="base" hangingPunct="1">
        <a:lnSpc>
          <a:spcPct val="90000"/>
        </a:lnSpc>
        <a:spcBef>
          <a:spcPts val="500"/>
        </a:spcBef>
        <a:spcAft>
          <a:spcPct val="0"/>
        </a:spcAf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993775" y="5808663"/>
            <a:ext cx="78867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smtClean="0"/>
              <a:t>Hoofdstuktitel</a:t>
            </a:r>
            <a:endParaRPr lang="nl-BE" smtClean="0"/>
          </a:p>
        </p:txBody>
      </p:sp>
      <p:sp>
        <p:nvSpPr>
          <p:cNvPr id="9" name="Slide Number Placeholder 5"/>
          <p:cNvSpPr>
            <a:spLocks noGrp="1"/>
          </p:cNvSpPr>
          <p:nvPr>
            <p:ph type="sldNum" sz="quarter" idx="4"/>
          </p:nvPr>
        </p:nvSpPr>
        <p:spPr>
          <a:xfrm>
            <a:off x="8721725" y="279400"/>
            <a:ext cx="323850" cy="339725"/>
          </a:xfrm>
          <a:prstGeom prst="rect">
            <a:avLst/>
          </a:prstGeom>
        </p:spPr>
        <p:txBody>
          <a:bodyPr vert="horz" wrap="square" lIns="0" tIns="0" rIns="0" bIns="0" numCol="1" anchor="ctr" anchorCtr="0" compatLnSpc="1">
            <a:prstTxWarp prst="textNoShape">
              <a:avLst/>
            </a:prstTxWarp>
          </a:bodyPr>
          <a:lstStyle>
            <a:lvl1pPr algn="r" eaLnBrk="1" hangingPunct="1">
              <a:defRPr sz="1000">
                <a:solidFill>
                  <a:schemeClr val="accent1"/>
                </a:solidFill>
              </a:defRPr>
            </a:lvl1pPr>
          </a:lstStyle>
          <a:p>
            <a:fld id="{B33D6AAB-1FA7-4830-898B-968B8F3DC2E6}" type="slidenum">
              <a:rPr lang="nl-BE"/>
              <a:pPr/>
              <a:t>‹nr.›</a:t>
            </a:fld>
            <a:endParaRPr lang="nl-BE"/>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Lst>
  <p:timing>
    <p:tnLst>
      <p:par>
        <p:cTn id="1" dur="indefinite" restart="never" nodeType="tmRoot"/>
      </p:par>
    </p:tnLst>
  </p:timing>
  <p:hf hdr="0" dt="0"/>
  <p:txStyles>
    <p:titleStyle>
      <a:lvl1pPr marL="539750" indent="-539750" algn="l" rtl="0" fontAlgn="base">
        <a:lnSpc>
          <a:spcPct val="90000"/>
        </a:lnSpc>
        <a:spcBef>
          <a:spcPct val="0"/>
        </a:spcBef>
        <a:spcAft>
          <a:spcPct val="0"/>
        </a:spcAft>
        <a:buFont typeface="Calibri Light" pitchFamily="34" charset="0"/>
        <a:buAutoNum type="arabicPeriod"/>
        <a:defRPr sz="4400" kern="1200">
          <a:solidFill>
            <a:schemeClr val="bg1"/>
          </a:solidFill>
          <a:latin typeface="+mn-lt"/>
          <a:ea typeface="+mj-ea"/>
          <a:cs typeface="+mj-cs"/>
        </a:defRPr>
      </a:lvl1pPr>
      <a:lvl2pPr marL="5397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2pPr>
      <a:lvl3pPr marL="5397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3pPr>
      <a:lvl4pPr marL="5397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4pPr>
      <a:lvl5pPr marL="5397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5pPr>
      <a:lvl6pPr marL="9969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6pPr>
      <a:lvl7pPr marL="14541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7pPr>
      <a:lvl8pPr marL="19113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8pPr>
      <a:lvl9pPr marL="23685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0"/>
            <a:ext cx="9144000" cy="6134100"/>
          </a:xfrm>
          <a:prstGeom prst="rect">
            <a:avLst/>
          </a:prstGeom>
          <a:solidFill>
            <a:srgbClr val="0F3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6" name="Vrije vorm 5"/>
          <p:cNvSpPr/>
          <p:nvPr/>
        </p:nvSpPr>
        <p:spPr>
          <a:xfrm>
            <a:off x="0" y="4973638"/>
            <a:ext cx="9144000" cy="1884362"/>
          </a:xfrm>
          <a:custGeom>
            <a:avLst/>
            <a:gdLst>
              <a:gd name="connsiteX0" fmla="*/ 0 w 9172136"/>
              <a:gd name="connsiteY0" fmla="*/ 422031 h 1885071"/>
              <a:gd name="connsiteX1" fmla="*/ 0 w 9172136"/>
              <a:gd name="connsiteY1" fmla="*/ 1885071 h 1885071"/>
              <a:gd name="connsiteX2" fmla="*/ 9172136 w 9172136"/>
              <a:gd name="connsiteY2" fmla="*/ 1885071 h 1885071"/>
              <a:gd name="connsiteX3" fmla="*/ 9172136 w 9172136"/>
              <a:gd name="connsiteY3" fmla="*/ 0 h 1885071"/>
              <a:gd name="connsiteX4" fmla="*/ 0 w 9172136"/>
              <a:gd name="connsiteY4" fmla="*/ 422031 h 188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136" h="1885071">
                <a:moveTo>
                  <a:pt x="0" y="422031"/>
                </a:moveTo>
                <a:lnTo>
                  <a:pt x="0" y="1885071"/>
                </a:lnTo>
                <a:lnTo>
                  <a:pt x="9172136" y="1885071"/>
                </a:lnTo>
                <a:lnTo>
                  <a:pt x="9172136" y="0"/>
                </a:lnTo>
                <a:lnTo>
                  <a:pt x="0" y="422031"/>
                </a:lnTo>
                <a:close/>
              </a:path>
            </a:pathLst>
          </a:custGeom>
          <a:solidFill>
            <a:srgbClr val="0576C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3076" name="Tijdelijke aanduiding voor titel 1"/>
          <p:cNvSpPr>
            <a:spLocks noGrp="1"/>
          </p:cNvSpPr>
          <p:nvPr>
            <p:ph type="title"/>
          </p:nvPr>
        </p:nvSpPr>
        <p:spPr bwMode="auto">
          <a:xfrm>
            <a:off x="628650" y="2489200"/>
            <a:ext cx="7886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smtClean="0"/>
              <a:t>Bedankt</a:t>
            </a:r>
            <a:endParaRPr lang="nl-BE" smtClean="0"/>
          </a:p>
        </p:txBody>
      </p:sp>
      <p:pic>
        <p:nvPicPr>
          <p:cNvPr id="3077" name="Afbeelding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4738" y="5676900"/>
            <a:ext cx="18986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hf hdr="0" dt="0"/>
  <p:txStyles>
    <p:titleStyle>
      <a:lvl1pPr algn="ctr" rtl="0" fontAlgn="base">
        <a:lnSpc>
          <a:spcPct val="90000"/>
        </a:lnSpc>
        <a:spcBef>
          <a:spcPct val="0"/>
        </a:spcBef>
        <a:spcAft>
          <a:spcPct val="0"/>
        </a:spcAft>
        <a:buFont typeface="+mj-lt"/>
        <a:defRPr sz="6600" kern="1200">
          <a:solidFill>
            <a:schemeClr val="bg1"/>
          </a:solidFill>
          <a:latin typeface="+mn-lt"/>
          <a:ea typeface="+mj-ea"/>
          <a:cs typeface="+mj-cs"/>
        </a:defRPr>
      </a:lvl1pPr>
      <a:lvl2pPr algn="ctr" rtl="0" fontAlgn="base">
        <a:lnSpc>
          <a:spcPct val="90000"/>
        </a:lnSpc>
        <a:spcBef>
          <a:spcPct val="0"/>
        </a:spcBef>
        <a:spcAft>
          <a:spcPct val="0"/>
        </a:spcAft>
        <a:buFont typeface="+mj-lt"/>
        <a:defRPr sz="6600">
          <a:solidFill>
            <a:schemeClr val="bg1"/>
          </a:solidFill>
          <a:latin typeface="Calibri" pitchFamily="34" charset="0"/>
        </a:defRPr>
      </a:lvl2pPr>
      <a:lvl3pPr algn="ctr" rtl="0" fontAlgn="base">
        <a:lnSpc>
          <a:spcPct val="90000"/>
        </a:lnSpc>
        <a:spcBef>
          <a:spcPct val="0"/>
        </a:spcBef>
        <a:spcAft>
          <a:spcPct val="0"/>
        </a:spcAft>
        <a:buFont typeface="+mj-lt"/>
        <a:defRPr sz="6600">
          <a:solidFill>
            <a:schemeClr val="bg1"/>
          </a:solidFill>
          <a:latin typeface="Calibri" pitchFamily="34" charset="0"/>
        </a:defRPr>
      </a:lvl3pPr>
      <a:lvl4pPr algn="ctr" rtl="0" fontAlgn="base">
        <a:lnSpc>
          <a:spcPct val="90000"/>
        </a:lnSpc>
        <a:spcBef>
          <a:spcPct val="0"/>
        </a:spcBef>
        <a:spcAft>
          <a:spcPct val="0"/>
        </a:spcAft>
        <a:buFont typeface="+mj-lt"/>
        <a:defRPr sz="6600">
          <a:solidFill>
            <a:schemeClr val="bg1"/>
          </a:solidFill>
          <a:latin typeface="Calibri" pitchFamily="34" charset="0"/>
        </a:defRPr>
      </a:lvl4pPr>
      <a:lvl5pPr algn="ctr" rtl="0" fontAlgn="base">
        <a:lnSpc>
          <a:spcPct val="90000"/>
        </a:lnSpc>
        <a:spcBef>
          <a:spcPct val="0"/>
        </a:spcBef>
        <a:spcAft>
          <a:spcPct val="0"/>
        </a:spcAft>
        <a:buFont typeface="+mj-lt"/>
        <a:defRPr sz="6600">
          <a:solidFill>
            <a:schemeClr val="bg1"/>
          </a:solidFill>
          <a:latin typeface="Calibri" pitchFamily="34" charset="0"/>
        </a:defRPr>
      </a:lvl5pPr>
      <a:lvl6pPr marL="457200" algn="ctr" rtl="0" fontAlgn="base">
        <a:lnSpc>
          <a:spcPct val="90000"/>
        </a:lnSpc>
        <a:spcBef>
          <a:spcPct val="0"/>
        </a:spcBef>
        <a:spcAft>
          <a:spcPct val="0"/>
        </a:spcAft>
        <a:buFont typeface="+mj-lt"/>
        <a:defRPr sz="6600">
          <a:solidFill>
            <a:schemeClr val="bg1"/>
          </a:solidFill>
          <a:latin typeface="Calibri" pitchFamily="34" charset="0"/>
        </a:defRPr>
      </a:lvl6pPr>
      <a:lvl7pPr marL="914400" algn="ctr" rtl="0" fontAlgn="base">
        <a:lnSpc>
          <a:spcPct val="90000"/>
        </a:lnSpc>
        <a:spcBef>
          <a:spcPct val="0"/>
        </a:spcBef>
        <a:spcAft>
          <a:spcPct val="0"/>
        </a:spcAft>
        <a:buFont typeface="+mj-lt"/>
        <a:defRPr sz="6600">
          <a:solidFill>
            <a:schemeClr val="bg1"/>
          </a:solidFill>
          <a:latin typeface="Calibri" pitchFamily="34" charset="0"/>
        </a:defRPr>
      </a:lvl7pPr>
      <a:lvl8pPr marL="1371600" algn="ctr" rtl="0" fontAlgn="base">
        <a:lnSpc>
          <a:spcPct val="90000"/>
        </a:lnSpc>
        <a:spcBef>
          <a:spcPct val="0"/>
        </a:spcBef>
        <a:spcAft>
          <a:spcPct val="0"/>
        </a:spcAft>
        <a:buFont typeface="+mj-lt"/>
        <a:defRPr sz="6600">
          <a:solidFill>
            <a:schemeClr val="bg1"/>
          </a:solidFill>
          <a:latin typeface="Calibri" pitchFamily="34" charset="0"/>
        </a:defRPr>
      </a:lvl8pPr>
      <a:lvl9pPr marL="1828800" algn="ctr" rtl="0" fontAlgn="base">
        <a:lnSpc>
          <a:spcPct val="90000"/>
        </a:lnSpc>
        <a:spcBef>
          <a:spcPct val="0"/>
        </a:spcBef>
        <a:spcAft>
          <a:spcPct val="0"/>
        </a:spcAft>
        <a:buFont typeface="+mj-lt"/>
        <a:defRPr sz="6600">
          <a:solidFill>
            <a:schemeClr val="bg1"/>
          </a:solidFill>
          <a:latin typeface="Calibri"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7"/>
          <p:cNvSpPr>
            <a:spLocks noGrp="1"/>
          </p:cNvSpPr>
          <p:nvPr>
            <p:ph type="ctrTitle"/>
          </p:nvPr>
        </p:nvSpPr>
        <p:spPr>
          <a:xfrm>
            <a:off x="544513" y="4895850"/>
            <a:ext cx="7777162" cy="668338"/>
          </a:xfrm>
        </p:spPr>
        <p:txBody>
          <a:bodyPr/>
          <a:lstStyle/>
          <a:p>
            <a:r>
              <a:rPr lang="nl-BE" dirty="0" err="1" smtClean="0"/>
              <a:t>Youth</a:t>
            </a:r>
            <a:r>
              <a:rPr lang="nl-BE" dirty="0" smtClean="0"/>
              <a:t> empowered </a:t>
            </a:r>
            <a:r>
              <a:rPr lang="nl-BE" dirty="0" err="1" smtClean="0"/>
              <a:t>by</a:t>
            </a:r>
            <a:r>
              <a:rPr lang="nl-BE" dirty="0" smtClean="0"/>
              <a:t> Skills</a:t>
            </a:r>
          </a:p>
        </p:txBody>
      </p:sp>
      <p:sp>
        <p:nvSpPr>
          <p:cNvPr id="9" name="Ondertitel 8"/>
          <p:cNvSpPr>
            <a:spLocks noGrp="1"/>
          </p:cNvSpPr>
          <p:nvPr>
            <p:ph type="subTitle" idx="1"/>
          </p:nvPr>
        </p:nvSpPr>
        <p:spPr>
          <a:xfrm>
            <a:off x="538163" y="5584825"/>
            <a:ext cx="7775575" cy="225425"/>
          </a:xfrm>
        </p:spPr>
        <p:txBody>
          <a:bodyPr rtlCol="0">
            <a:noAutofit/>
          </a:bodyPr>
          <a:lstStyle/>
          <a:p>
            <a:pPr fontAlgn="auto">
              <a:spcAft>
                <a:spcPts val="0"/>
              </a:spcAft>
              <a:defRPr/>
            </a:pPr>
            <a:r>
              <a:rPr lang="nl-BE" dirty="0" err="1" smtClean="0"/>
              <a:t>Roubaix</a:t>
            </a:r>
            <a:r>
              <a:rPr lang="nl-BE" dirty="0" smtClean="0"/>
              <a:t> 13.05.2014</a:t>
            </a:r>
            <a:endParaRPr lang="nl-B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281354" y="893519"/>
            <a:ext cx="6705599" cy="423862"/>
          </a:xfrm>
        </p:spPr>
        <p:txBody>
          <a:bodyPr/>
          <a:lstStyle/>
          <a:p>
            <a:r>
              <a:rPr lang="nl-BE" sz="1800" b="1" dirty="0" smtClean="0">
                <a:solidFill>
                  <a:srgbClr val="0070C0"/>
                </a:solidFill>
                <a:latin typeface="Flander"/>
                <a:ea typeface="ＭＳ Ｐゴシック" charset="-128"/>
              </a:rPr>
              <a:t>2.1.1.Studie- </a:t>
            </a:r>
            <a:r>
              <a:rPr lang="nl-BE" sz="1800" b="1" dirty="0">
                <a:solidFill>
                  <a:srgbClr val="0070C0"/>
                </a:solidFill>
                <a:latin typeface="Flander"/>
                <a:ea typeface="ＭＳ Ｐゴシック" charset="-128"/>
              </a:rPr>
              <a:t>en beroepskeuze, intrede op de arbeidsmarkt</a:t>
            </a:r>
            <a:endParaRPr lang="nl-BE" sz="1800" dirty="0" smtClean="0">
              <a:solidFill>
                <a:srgbClr val="0070C0"/>
              </a:solidFill>
              <a:latin typeface="Flander"/>
            </a:endParaRPr>
          </a:p>
        </p:txBody>
      </p:sp>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9010636-6FB4-4AD6-8CC3-9407D79BD20B}" type="slidenum">
              <a:rPr lang="nl-BE">
                <a:solidFill>
                  <a:schemeClr val="accent2"/>
                </a:solidFill>
              </a:rPr>
              <a:pPr/>
              <a:t>10</a:t>
            </a:fld>
            <a:endParaRPr lang="nl-BE">
              <a:solidFill>
                <a:schemeClr val="accent2"/>
              </a:solidFill>
            </a:endParaRPr>
          </a:p>
        </p:txBody>
      </p:sp>
      <p:sp>
        <p:nvSpPr>
          <p:cNvPr id="16390" name="Tijdelijke aanduiding voor voettekst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nl-BE" dirty="0" smtClean="0">
                <a:solidFill>
                  <a:schemeClr val="accent1"/>
                </a:solidFill>
              </a:rPr>
              <a:t>2.1. Aanbod i.s.m. onderwijs</a:t>
            </a:r>
            <a:endParaRPr lang="nl-BE" dirty="0">
              <a:solidFill>
                <a:schemeClr val="accent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984" y="2243715"/>
            <a:ext cx="216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3380984" y="4639380"/>
            <a:ext cx="2231380" cy="369332"/>
          </a:xfrm>
          <a:prstGeom prst="rect">
            <a:avLst/>
          </a:prstGeom>
        </p:spPr>
        <p:txBody>
          <a:bodyPr wrap="none">
            <a:spAutoFit/>
          </a:bodyPr>
          <a:lstStyle/>
          <a:p>
            <a:r>
              <a:rPr lang="nl-BE" dirty="0"/>
              <a:t>Elke week ander werk</a:t>
            </a:r>
          </a:p>
        </p:txBody>
      </p:sp>
      <p:pic>
        <p:nvPicPr>
          <p:cNvPr id="2052" name="Picture 4" descr="foto van Brec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380" y="2243715"/>
            <a:ext cx="216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to van Han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005" y="2243715"/>
            <a:ext cx="216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331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281354" y="893519"/>
            <a:ext cx="6705599" cy="423862"/>
          </a:xfrm>
        </p:spPr>
        <p:txBody>
          <a:bodyPr/>
          <a:lstStyle/>
          <a:p>
            <a:r>
              <a:rPr lang="nl-BE" sz="1800" b="1" dirty="0" smtClean="0">
                <a:solidFill>
                  <a:srgbClr val="0070C0"/>
                </a:solidFill>
                <a:latin typeface="Flander"/>
                <a:ea typeface="ＭＳ Ｐゴシック" charset="-128"/>
              </a:rPr>
              <a:t>2.1.1. Competentie- en kwalificatiewerving</a:t>
            </a:r>
            <a:endParaRPr lang="nl-BE" sz="1800" dirty="0" smtClean="0">
              <a:solidFill>
                <a:srgbClr val="0070C0"/>
              </a:solidFill>
              <a:latin typeface="Flander"/>
            </a:endParaRPr>
          </a:p>
        </p:txBody>
      </p:sp>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9010636-6FB4-4AD6-8CC3-9407D79BD20B}" type="slidenum">
              <a:rPr lang="nl-BE">
                <a:solidFill>
                  <a:schemeClr val="accent2"/>
                </a:solidFill>
              </a:rPr>
              <a:pPr/>
              <a:t>11</a:t>
            </a:fld>
            <a:endParaRPr lang="nl-BE">
              <a:solidFill>
                <a:schemeClr val="accent2"/>
              </a:solidFill>
            </a:endParaRPr>
          </a:p>
        </p:txBody>
      </p:sp>
      <p:sp>
        <p:nvSpPr>
          <p:cNvPr id="16390" name="Tijdelijke aanduiding voor voettekst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nl-BE" dirty="0" smtClean="0">
                <a:solidFill>
                  <a:schemeClr val="accent1"/>
                </a:solidFill>
              </a:rPr>
              <a:t>2.1. Aanbod i.s.m. onderwijs</a:t>
            </a:r>
            <a:endParaRPr lang="nl-BE" dirty="0">
              <a:solidFill>
                <a:schemeClr val="accent1"/>
              </a:solidFill>
            </a:endParaRPr>
          </a:p>
        </p:txBody>
      </p:sp>
      <p:sp>
        <p:nvSpPr>
          <p:cNvPr id="3" name="Tijdelijke aanduiding voor inhoud 2"/>
          <p:cNvSpPr>
            <a:spLocks noGrp="1"/>
          </p:cNvSpPr>
          <p:nvPr>
            <p:ph sz="half" idx="2"/>
          </p:nvPr>
        </p:nvSpPr>
        <p:spPr>
          <a:xfrm>
            <a:off x="1019909" y="1828799"/>
            <a:ext cx="7153420" cy="4403189"/>
          </a:xfrm>
        </p:spPr>
        <p:txBody>
          <a:bodyPr/>
          <a:lstStyle/>
          <a:p>
            <a:pPr marL="457200" lvl="0" indent="-457200" defTabSz="457200">
              <a:lnSpc>
                <a:spcPct val="80000"/>
              </a:lnSpc>
              <a:spcBef>
                <a:spcPct val="0"/>
              </a:spcBef>
              <a:defRPr/>
            </a:pPr>
            <a:r>
              <a:rPr lang="nl-NL" sz="1600" b="1" dirty="0" smtClean="0">
                <a:latin typeface="Flander"/>
                <a:ea typeface="ＭＳ Ｐゴシック" charset="-128"/>
                <a:cs typeface="Arial" charset="0"/>
              </a:rPr>
              <a:t>72-uurregeling</a:t>
            </a:r>
            <a:r>
              <a:rPr lang="nl-NL" sz="1600" b="1" dirty="0">
                <a:latin typeface="Flander"/>
                <a:ea typeface="ＭＳ Ｐゴシック" charset="-128"/>
                <a:cs typeface="Arial" charset="0"/>
              </a:rPr>
              <a:t>: </a:t>
            </a:r>
          </a:p>
          <a:p>
            <a:pPr marL="457200" lvl="0" indent="-457200" defTabSz="457200">
              <a:lnSpc>
                <a:spcPct val="80000"/>
              </a:lnSpc>
              <a:spcBef>
                <a:spcPct val="0"/>
              </a:spcBef>
              <a:defRPr/>
            </a:pPr>
            <a:endParaRPr lang="nl-NL" sz="1600" b="1" dirty="0">
              <a:solidFill>
                <a:srgbClr val="008000"/>
              </a:solidFill>
              <a:latin typeface="Flander"/>
              <a:ea typeface="ＭＳ Ｐゴシック" charset="-128"/>
              <a:cs typeface="Arial" charset="0"/>
            </a:endParaRPr>
          </a:p>
          <a:p>
            <a:pPr marL="457200" lvl="0" indent="-457200" defTabSz="457200">
              <a:lnSpc>
                <a:spcPct val="80000"/>
              </a:lnSpc>
              <a:spcBef>
                <a:spcPct val="0"/>
              </a:spcBef>
              <a:defRPr/>
            </a:pPr>
            <a:r>
              <a:rPr lang="nl-NL" sz="1600" dirty="0">
                <a:solidFill>
                  <a:prstClr val="black"/>
                </a:solidFill>
                <a:latin typeface="Flander"/>
                <a:ea typeface="ＭＳ Ｐゴシック" charset="-128"/>
                <a:cs typeface="Arial" charset="0"/>
              </a:rPr>
              <a:t>	</a:t>
            </a:r>
            <a:r>
              <a:rPr lang="nl-NL" sz="1600" dirty="0" smtClean="0">
                <a:solidFill>
                  <a:prstClr val="black"/>
                </a:solidFill>
                <a:latin typeface="Flander"/>
                <a:ea typeface="ＭＳ Ｐゴシック" charset="-128"/>
                <a:cs typeface="Arial" charset="0"/>
              </a:rPr>
              <a:t>Leerlingen uit de laatste jaren van het secundair onderwijs kunnen gratis opleiding volgen bij VDAB. </a:t>
            </a:r>
            <a:endParaRPr lang="nl-BE" sz="1600" dirty="0">
              <a:solidFill>
                <a:prstClr val="black"/>
              </a:solidFill>
              <a:latin typeface="Flander"/>
              <a:ea typeface="ＭＳ Ｐゴシック" charset="-128"/>
              <a:cs typeface="Arial" charset="0"/>
            </a:endParaRPr>
          </a:p>
          <a:p>
            <a:pPr marL="457200" lvl="0" indent="-457200" defTabSz="457200">
              <a:lnSpc>
                <a:spcPct val="80000"/>
              </a:lnSpc>
              <a:spcBef>
                <a:spcPct val="0"/>
              </a:spcBef>
              <a:defRPr/>
            </a:pPr>
            <a:r>
              <a:rPr lang="nl-BE" sz="1600" i="1" dirty="0">
                <a:solidFill>
                  <a:prstClr val="black"/>
                </a:solidFill>
                <a:latin typeface="Flander"/>
                <a:ea typeface="ＭＳ Ｐゴシック" charset="-128"/>
                <a:cs typeface="Arial" charset="0"/>
              </a:rPr>
              <a:t>        </a:t>
            </a:r>
            <a:endParaRPr lang="nl-NL" sz="1600" dirty="0">
              <a:latin typeface="Flander"/>
              <a:ea typeface="ＭＳ Ｐゴシック" charset="-128"/>
              <a:cs typeface="Arial" charset="0"/>
            </a:endParaRPr>
          </a:p>
          <a:p>
            <a:pPr marL="457200" lvl="0" indent="-457200" defTabSz="457200">
              <a:lnSpc>
                <a:spcPct val="80000"/>
              </a:lnSpc>
              <a:spcBef>
                <a:spcPct val="0"/>
              </a:spcBef>
              <a:defRPr/>
            </a:pPr>
            <a:r>
              <a:rPr lang="nl-NL" sz="1600" b="1" dirty="0">
                <a:latin typeface="Flander"/>
                <a:ea typeface="ＭＳ Ｐゴシック" charset="-128"/>
                <a:cs typeface="Arial" charset="0"/>
              </a:rPr>
              <a:t>Korte modules voor deeltijds </a:t>
            </a:r>
            <a:r>
              <a:rPr lang="nl-NL" sz="1600" b="1" dirty="0" smtClean="0">
                <a:latin typeface="Flander"/>
                <a:ea typeface="ＭＳ Ｐゴシック" charset="-128"/>
                <a:cs typeface="Arial" charset="0"/>
              </a:rPr>
              <a:t>lerende</a:t>
            </a:r>
            <a:endParaRPr lang="nl-NL" sz="1600" b="1" dirty="0">
              <a:latin typeface="Flander"/>
              <a:ea typeface="ＭＳ Ｐゴシック" charset="-128"/>
              <a:cs typeface="Arial" charset="0"/>
            </a:endParaRPr>
          </a:p>
          <a:p>
            <a:pPr marL="457200" lvl="0" indent="-457200" defTabSz="457200">
              <a:lnSpc>
                <a:spcPct val="80000"/>
              </a:lnSpc>
              <a:spcBef>
                <a:spcPct val="0"/>
              </a:spcBef>
              <a:defRPr/>
            </a:pPr>
            <a:endParaRPr lang="nl-NL" sz="1600" b="1" dirty="0">
              <a:solidFill>
                <a:srgbClr val="008000"/>
              </a:solidFill>
              <a:latin typeface="Flander"/>
              <a:ea typeface="ＭＳ Ｐゴシック" charset="-128"/>
              <a:cs typeface="Arial" charset="0"/>
            </a:endParaRPr>
          </a:p>
          <a:p>
            <a:pPr marL="457200" lvl="0" indent="-457200" defTabSz="457200">
              <a:lnSpc>
                <a:spcPct val="80000"/>
              </a:lnSpc>
              <a:spcBef>
                <a:spcPct val="0"/>
              </a:spcBef>
              <a:defRPr/>
            </a:pPr>
            <a:r>
              <a:rPr lang="nl-NL" sz="1600" dirty="0">
                <a:solidFill>
                  <a:prstClr val="black"/>
                </a:solidFill>
                <a:latin typeface="Flander"/>
                <a:ea typeface="ＭＳ Ｐゴシック" charset="-128"/>
                <a:cs typeface="Arial" charset="0"/>
              </a:rPr>
              <a:t>	Deeltijds </a:t>
            </a:r>
            <a:r>
              <a:rPr lang="nl-NL" sz="1600" dirty="0" smtClean="0">
                <a:solidFill>
                  <a:prstClr val="black"/>
                </a:solidFill>
                <a:latin typeface="Flander"/>
                <a:ea typeface="ＭＳ Ｐゴシック" charset="-128"/>
                <a:cs typeface="Arial" charset="0"/>
              </a:rPr>
              <a:t>lerende </a:t>
            </a:r>
            <a:r>
              <a:rPr lang="nl-NL" sz="1600" dirty="0">
                <a:solidFill>
                  <a:prstClr val="black"/>
                </a:solidFill>
                <a:latin typeface="Flander"/>
                <a:ea typeface="ＭＳ Ｐゴシック" charset="-128"/>
                <a:cs typeface="Arial" charset="0"/>
              </a:rPr>
              <a:t>volgen </a:t>
            </a:r>
            <a:r>
              <a:rPr lang="nl-NL" sz="1600" dirty="0" smtClean="0">
                <a:solidFill>
                  <a:prstClr val="black"/>
                </a:solidFill>
                <a:latin typeface="Flander"/>
                <a:ea typeface="ＭＳ Ｐゴシック" charset="-128"/>
                <a:cs typeface="Arial" charset="0"/>
              </a:rPr>
              <a:t>opleiding bij VDAB.</a:t>
            </a:r>
          </a:p>
          <a:p>
            <a:pPr marL="457200" lvl="0" indent="-457200" defTabSz="457200">
              <a:lnSpc>
                <a:spcPct val="80000"/>
              </a:lnSpc>
              <a:spcBef>
                <a:spcPct val="0"/>
              </a:spcBef>
              <a:defRPr/>
            </a:pPr>
            <a:endParaRPr lang="nl-BE" sz="1600" dirty="0">
              <a:latin typeface="Flander"/>
              <a:ea typeface="ＭＳ Ｐゴシック" charset="-128"/>
              <a:cs typeface="Arial" charset="0"/>
            </a:endParaRPr>
          </a:p>
          <a:p>
            <a:pPr marL="457200" lvl="0" indent="-457200" defTabSz="457200">
              <a:lnSpc>
                <a:spcPct val="80000"/>
              </a:lnSpc>
              <a:spcBef>
                <a:spcPct val="0"/>
              </a:spcBef>
              <a:defRPr/>
            </a:pPr>
            <a:r>
              <a:rPr lang="nl-NL" sz="1600" b="1" dirty="0">
                <a:latin typeface="Flander"/>
                <a:ea typeface="ＭＳ Ｐゴシック" charset="-128"/>
                <a:cs typeface="Arial" charset="0"/>
              </a:rPr>
              <a:t>Onderwijskwalificerende </a:t>
            </a:r>
            <a:r>
              <a:rPr lang="nl-NL" sz="1600" b="1" dirty="0" smtClean="0">
                <a:latin typeface="Flander"/>
                <a:ea typeface="ＭＳ Ｐゴシック" charset="-128"/>
                <a:cs typeface="Arial" charset="0"/>
              </a:rPr>
              <a:t>opleidingstrajecten</a:t>
            </a:r>
            <a:endParaRPr lang="nl-NL" sz="1600" b="1" dirty="0">
              <a:latin typeface="Flander"/>
              <a:ea typeface="ＭＳ Ｐゴシック" charset="-128"/>
              <a:cs typeface="Arial" charset="0"/>
            </a:endParaRPr>
          </a:p>
          <a:p>
            <a:pPr marL="457200" lvl="0" indent="-457200" defTabSz="457200">
              <a:lnSpc>
                <a:spcPct val="80000"/>
              </a:lnSpc>
              <a:spcBef>
                <a:spcPct val="0"/>
              </a:spcBef>
              <a:defRPr/>
            </a:pPr>
            <a:endParaRPr lang="nl-NL" sz="1600" b="1" dirty="0">
              <a:solidFill>
                <a:srgbClr val="008000"/>
              </a:solidFill>
              <a:latin typeface="Flander"/>
              <a:ea typeface="ＭＳ Ｐゴシック" charset="-128"/>
              <a:cs typeface="Arial" charset="0"/>
            </a:endParaRPr>
          </a:p>
          <a:p>
            <a:pPr marL="457200" lvl="0" indent="-457200" defTabSz="457200">
              <a:lnSpc>
                <a:spcPct val="80000"/>
              </a:lnSpc>
              <a:spcBef>
                <a:spcPct val="0"/>
              </a:spcBef>
              <a:defRPr/>
            </a:pPr>
            <a:r>
              <a:rPr lang="nl-NL" sz="1600" dirty="0">
                <a:solidFill>
                  <a:prstClr val="black"/>
                </a:solidFill>
                <a:latin typeface="Flander"/>
                <a:ea typeface="ＭＳ Ｐゴシック" charset="-128"/>
                <a:cs typeface="Arial" charset="0"/>
              </a:rPr>
              <a:t>	Kwalificerende opleidingstrajecten voor werkzoekenden worden georganiseerd in samenwerking </a:t>
            </a:r>
            <a:r>
              <a:rPr lang="nl-NL" sz="1600" dirty="0" smtClean="0">
                <a:solidFill>
                  <a:prstClr val="black"/>
                </a:solidFill>
                <a:latin typeface="Flander"/>
                <a:ea typeface="ＭＳ Ｐゴシック" charset="-128"/>
                <a:cs typeface="Arial" charset="0"/>
              </a:rPr>
              <a:t>met onderwijs.</a:t>
            </a:r>
            <a:endParaRPr lang="nl-BE" sz="1600" dirty="0">
              <a:solidFill>
                <a:prstClr val="black">
                  <a:lumMod val="65000"/>
                  <a:lumOff val="35000"/>
                </a:prstClr>
              </a:solidFill>
              <a:latin typeface="Flander"/>
              <a:ea typeface="ＭＳ Ｐゴシック" charset="-128"/>
              <a:cs typeface="Arial" charset="0"/>
            </a:endParaRPr>
          </a:p>
        </p:txBody>
      </p:sp>
    </p:spTree>
    <p:extLst>
      <p:ext uri="{BB962C8B-B14F-4D97-AF65-F5344CB8AC3E}">
        <p14:creationId xmlns:p14="http://schemas.microsoft.com/office/powerpoint/2010/main" val="2636195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281354" y="893519"/>
            <a:ext cx="6705599" cy="423862"/>
          </a:xfrm>
        </p:spPr>
        <p:txBody>
          <a:bodyPr/>
          <a:lstStyle/>
          <a:p>
            <a:r>
              <a:rPr lang="nl-BE" sz="1800" b="1" dirty="0" smtClean="0">
                <a:solidFill>
                  <a:srgbClr val="0070C0"/>
                </a:solidFill>
                <a:latin typeface="Flander"/>
                <a:ea typeface="ＭＳ Ｐゴシック" charset="-128"/>
              </a:rPr>
              <a:t>2.2. Specifiek VDAB-aanbod</a:t>
            </a:r>
            <a:endParaRPr lang="nl-BE" sz="1800" dirty="0" smtClean="0">
              <a:solidFill>
                <a:srgbClr val="0070C0"/>
              </a:solidFill>
              <a:latin typeface="Flander"/>
            </a:endParaRPr>
          </a:p>
        </p:txBody>
      </p:sp>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9010636-6FB4-4AD6-8CC3-9407D79BD20B}" type="slidenum">
              <a:rPr lang="nl-BE">
                <a:solidFill>
                  <a:schemeClr val="accent2"/>
                </a:solidFill>
              </a:rPr>
              <a:pPr/>
              <a:t>12</a:t>
            </a:fld>
            <a:endParaRPr lang="nl-BE">
              <a:solidFill>
                <a:schemeClr val="accent2"/>
              </a:solidFill>
            </a:endParaRPr>
          </a:p>
        </p:txBody>
      </p:sp>
      <p:sp>
        <p:nvSpPr>
          <p:cNvPr id="16390" name="Tijdelijke aanduiding voor voettekst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nl-BE" dirty="0" smtClean="0">
                <a:solidFill>
                  <a:schemeClr val="accent1"/>
                </a:solidFill>
              </a:rPr>
              <a:t>2.2. Specifiek VDAB - aanbod</a:t>
            </a:r>
            <a:endParaRPr lang="nl-BE" dirty="0">
              <a:solidFill>
                <a:schemeClr val="accent1"/>
              </a:solidFill>
            </a:endParaRPr>
          </a:p>
        </p:txBody>
      </p:sp>
      <p:sp>
        <p:nvSpPr>
          <p:cNvPr id="3" name="Tijdelijke aanduiding voor inhoud 2"/>
          <p:cNvSpPr>
            <a:spLocks noGrp="1"/>
          </p:cNvSpPr>
          <p:nvPr>
            <p:ph sz="half" idx="2"/>
          </p:nvPr>
        </p:nvSpPr>
        <p:spPr>
          <a:xfrm>
            <a:off x="1019909" y="1430215"/>
            <a:ext cx="7153420" cy="4801774"/>
          </a:xfrm>
        </p:spPr>
        <p:txBody>
          <a:bodyPr/>
          <a:lstStyle/>
          <a:p>
            <a:pPr algn="ctr"/>
            <a:r>
              <a:rPr lang="nl-NL" altLang="nl-BE" sz="2000" dirty="0" smtClean="0">
                <a:latin typeface="Flander"/>
              </a:rPr>
              <a:t>Dienstverlening van VDAB die mogelijk is voor elke werkzoekende, dus ook de jongeren:</a:t>
            </a:r>
          </a:p>
          <a:p>
            <a:pPr algn="ctr"/>
            <a:endParaRPr lang="nl-NL" altLang="nl-BE" sz="2000" dirty="0" smtClean="0">
              <a:latin typeface="Flander"/>
            </a:endParaRPr>
          </a:p>
          <a:p>
            <a:pPr marL="342900" indent="-342900">
              <a:buFont typeface="Arial" pitchFamily="34" charset="0"/>
              <a:buChar char="•"/>
            </a:pPr>
            <a:r>
              <a:rPr lang="nl-NL" sz="2000" dirty="0" smtClean="0">
                <a:latin typeface="Flander"/>
                <a:ea typeface="ＭＳ Ｐゴシック" charset="-128"/>
                <a:cs typeface="Arial" charset="0"/>
              </a:rPr>
              <a:t>Website en e-tools voor de meer zelfredzame klanten.</a:t>
            </a:r>
          </a:p>
          <a:p>
            <a:pPr marL="342900" indent="-342900">
              <a:buFont typeface="Arial" pitchFamily="34" charset="0"/>
              <a:buChar char="•"/>
            </a:pPr>
            <a:r>
              <a:rPr lang="nl-NL" sz="2000" dirty="0" smtClean="0">
                <a:latin typeface="Flander"/>
                <a:ea typeface="ＭＳ Ｐゴシック" charset="-128"/>
                <a:cs typeface="Arial" charset="0"/>
              </a:rPr>
              <a:t>Sectorale screening en  bemiddeling.</a:t>
            </a:r>
          </a:p>
          <a:p>
            <a:pPr marL="342900" indent="-342900">
              <a:buFont typeface="Arial" pitchFamily="34" charset="0"/>
              <a:buChar char="•"/>
            </a:pPr>
            <a:r>
              <a:rPr lang="nl-NL" sz="2000" dirty="0" smtClean="0">
                <a:latin typeface="Flander"/>
                <a:ea typeface="ＭＳ Ｐゴシック" charset="-128"/>
                <a:cs typeface="Arial" charset="0"/>
              </a:rPr>
              <a:t>Sluitend maatpak: individuele begeleiding op maat.</a:t>
            </a:r>
          </a:p>
          <a:p>
            <a:pPr marL="342900" indent="-342900">
              <a:buFont typeface="Arial" pitchFamily="34" charset="0"/>
              <a:buChar char="•"/>
            </a:pPr>
            <a:r>
              <a:rPr lang="nl-NL" sz="2000" dirty="0" err="1" smtClean="0">
                <a:latin typeface="Flander"/>
                <a:ea typeface="ＭＳ Ｐゴシック" charset="-128"/>
                <a:cs typeface="Arial" charset="0"/>
              </a:rPr>
              <a:t>Jobcoaching</a:t>
            </a:r>
            <a:r>
              <a:rPr lang="nl-NL" sz="2000" dirty="0" smtClean="0">
                <a:latin typeface="Flander"/>
                <a:ea typeface="ＭＳ Ｐゴシック" charset="-128"/>
                <a:cs typeface="Arial" charset="0"/>
              </a:rPr>
              <a:t>: 2</a:t>
            </a:r>
            <a:r>
              <a:rPr lang="nl-NL" sz="2000" baseline="30000" dirty="0" smtClean="0">
                <a:latin typeface="Flander"/>
                <a:ea typeface="ＭＳ Ｐゴシック" charset="-128"/>
                <a:cs typeface="Arial" charset="0"/>
              </a:rPr>
              <a:t>de</a:t>
            </a:r>
            <a:r>
              <a:rPr lang="nl-NL" sz="2000" dirty="0" smtClean="0">
                <a:latin typeface="Flander"/>
                <a:ea typeface="ＭＳ Ｐゴシック" charset="-128"/>
                <a:cs typeface="Arial" charset="0"/>
              </a:rPr>
              <a:t> lijns dienstverlening gericht op niet –technische competenties (soft skills).</a:t>
            </a:r>
          </a:p>
          <a:p>
            <a:pPr marL="342900" indent="-342900">
              <a:buFont typeface="Arial" pitchFamily="34" charset="0"/>
              <a:buChar char="•"/>
            </a:pPr>
            <a:r>
              <a:rPr lang="nl-NL" sz="2000" dirty="0" smtClean="0">
                <a:latin typeface="Flander"/>
                <a:ea typeface="ＭＳ Ｐゴシック" charset="-128"/>
                <a:cs typeface="Arial" charset="0"/>
              </a:rPr>
              <a:t>Bijbrengen van technische competenties via verschillende opleidingsvormen, o.a</a:t>
            </a:r>
            <a:r>
              <a:rPr lang="nl-NL" sz="2000" dirty="0">
                <a:latin typeface="Flander"/>
                <a:ea typeface="ＭＳ Ｐゴシック" charset="-128"/>
                <a:cs typeface="Arial" charset="0"/>
              </a:rPr>
              <a:t>.</a:t>
            </a:r>
            <a:r>
              <a:rPr lang="nl-NL" sz="2000" dirty="0" smtClean="0">
                <a:latin typeface="Flander"/>
                <a:ea typeface="ＭＳ Ｐゴシック" charset="-128"/>
                <a:cs typeface="Arial" charset="0"/>
              </a:rPr>
              <a:t> individuele beroepsopleiding in de onderneming.</a:t>
            </a:r>
          </a:p>
          <a:p>
            <a:r>
              <a:rPr lang="nl-NL" sz="2000" dirty="0" smtClean="0">
                <a:latin typeface="Flander"/>
                <a:ea typeface="ＭＳ Ｐゴシック" charset="-128"/>
                <a:cs typeface="Arial" charset="0"/>
              </a:rPr>
              <a:t>Hierna enkele specifieke tools gericht op jongeren.</a:t>
            </a:r>
          </a:p>
          <a:p>
            <a:pPr marL="342900" indent="-342900">
              <a:buFontTx/>
              <a:buChar char="-"/>
            </a:pPr>
            <a:endParaRPr lang="nl-BE" sz="2000" dirty="0">
              <a:solidFill>
                <a:prstClr val="black">
                  <a:lumMod val="65000"/>
                  <a:lumOff val="35000"/>
                </a:prstClr>
              </a:solidFill>
              <a:latin typeface="Flander"/>
              <a:ea typeface="ＭＳ Ｐゴシック" charset="-128"/>
              <a:cs typeface="Arial" charset="0"/>
            </a:endParaRPr>
          </a:p>
        </p:txBody>
      </p:sp>
    </p:spTree>
    <p:extLst>
      <p:ext uri="{BB962C8B-B14F-4D97-AF65-F5344CB8AC3E}">
        <p14:creationId xmlns:p14="http://schemas.microsoft.com/office/powerpoint/2010/main" val="1842503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281354" y="893519"/>
            <a:ext cx="6705599" cy="423862"/>
          </a:xfrm>
        </p:spPr>
        <p:txBody>
          <a:bodyPr/>
          <a:lstStyle/>
          <a:p>
            <a:r>
              <a:rPr lang="nl-BE" sz="1800" b="1" dirty="0" smtClean="0">
                <a:solidFill>
                  <a:srgbClr val="0070C0"/>
                </a:solidFill>
                <a:latin typeface="Flander"/>
                <a:ea typeface="ＭＳ Ｐゴシック" charset="-128"/>
              </a:rPr>
              <a:t>2.2.1. Het Jeugdwerkplan/</a:t>
            </a:r>
            <a:r>
              <a:rPr lang="nl-BE" sz="1800" b="1" dirty="0" err="1" smtClean="0">
                <a:solidFill>
                  <a:srgbClr val="0070C0"/>
                </a:solidFill>
                <a:latin typeface="Flander"/>
                <a:ea typeface="ＭＳ Ｐゴシック" charset="-128"/>
              </a:rPr>
              <a:t>Youth</a:t>
            </a:r>
            <a:r>
              <a:rPr lang="nl-BE" sz="1800" b="1" dirty="0" smtClean="0">
                <a:solidFill>
                  <a:srgbClr val="0070C0"/>
                </a:solidFill>
                <a:latin typeface="Flander"/>
                <a:ea typeface="ＭＳ Ｐゴシック" charset="-128"/>
              </a:rPr>
              <a:t> </a:t>
            </a:r>
            <a:r>
              <a:rPr lang="nl-BE" sz="1800" b="1" dirty="0" err="1" smtClean="0">
                <a:solidFill>
                  <a:srgbClr val="0070C0"/>
                </a:solidFill>
                <a:latin typeface="Flander"/>
                <a:ea typeface="ＭＳ Ｐゴシック" charset="-128"/>
              </a:rPr>
              <a:t>Guarantee</a:t>
            </a:r>
            <a:endParaRPr lang="nl-BE" sz="1800" dirty="0" smtClean="0">
              <a:solidFill>
                <a:srgbClr val="0070C0"/>
              </a:solidFill>
              <a:latin typeface="Flander"/>
            </a:endParaRPr>
          </a:p>
        </p:txBody>
      </p:sp>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9010636-6FB4-4AD6-8CC3-9407D79BD20B}" type="slidenum">
              <a:rPr lang="nl-BE">
                <a:solidFill>
                  <a:schemeClr val="accent2"/>
                </a:solidFill>
              </a:rPr>
              <a:pPr/>
              <a:t>13</a:t>
            </a:fld>
            <a:endParaRPr lang="nl-BE">
              <a:solidFill>
                <a:schemeClr val="accent2"/>
              </a:solidFill>
            </a:endParaRPr>
          </a:p>
        </p:txBody>
      </p:sp>
      <p:sp>
        <p:nvSpPr>
          <p:cNvPr id="16390" name="Tijdelijke aanduiding voor voettekst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nl-BE" dirty="0" smtClean="0">
                <a:solidFill>
                  <a:schemeClr val="accent1"/>
                </a:solidFill>
              </a:rPr>
              <a:t>2.2. Specifiek VDAB - aanbod</a:t>
            </a:r>
            <a:endParaRPr lang="nl-BE" dirty="0">
              <a:solidFill>
                <a:schemeClr val="accent1"/>
              </a:solidFill>
            </a:endParaRPr>
          </a:p>
        </p:txBody>
      </p:sp>
      <p:sp>
        <p:nvSpPr>
          <p:cNvPr id="3" name="Tijdelijke aanduiding voor inhoud 2"/>
          <p:cNvSpPr>
            <a:spLocks noGrp="1"/>
          </p:cNvSpPr>
          <p:nvPr>
            <p:ph sz="half" idx="2"/>
          </p:nvPr>
        </p:nvSpPr>
        <p:spPr>
          <a:xfrm>
            <a:off x="1019909" y="1430215"/>
            <a:ext cx="7153420" cy="4801774"/>
          </a:xfrm>
        </p:spPr>
        <p:txBody>
          <a:bodyPr/>
          <a:lstStyle/>
          <a:p>
            <a:pPr>
              <a:lnSpc>
                <a:spcPct val="150000"/>
              </a:lnSpc>
            </a:pPr>
            <a:r>
              <a:rPr lang="nl-BE" sz="2000" dirty="0" smtClean="0">
                <a:latin typeface="Flander"/>
              </a:rPr>
              <a:t>Jeugdgarantie</a:t>
            </a:r>
            <a:r>
              <a:rPr lang="nl-BE" sz="2000" dirty="0">
                <a:latin typeface="Flander"/>
              </a:rPr>
              <a:t>: Alle werkzoekenden &lt; 25 jaar binnen de </a:t>
            </a:r>
            <a:r>
              <a:rPr lang="nl-BE" sz="2000" dirty="0" smtClean="0">
                <a:latin typeface="Flander"/>
              </a:rPr>
              <a:t>vier maanden </a:t>
            </a:r>
            <a:r>
              <a:rPr lang="nl-BE" sz="2000" dirty="0">
                <a:latin typeface="Flander"/>
              </a:rPr>
              <a:t>na inschrijving dienstverlening op maat </a:t>
            </a:r>
            <a:r>
              <a:rPr lang="nl-BE" sz="2000" dirty="0" smtClean="0">
                <a:latin typeface="Flander"/>
              </a:rPr>
              <a:t>aanbieden = = dienstverlening en </a:t>
            </a:r>
            <a:r>
              <a:rPr lang="nl-BE" sz="2000" b="1" dirty="0">
                <a:latin typeface="Flander"/>
              </a:rPr>
              <a:t>opvolging</a:t>
            </a:r>
            <a:r>
              <a:rPr lang="nl-BE" sz="2000" dirty="0">
                <a:latin typeface="Flander"/>
              </a:rPr>
              <a:t> aan de hand van </a:t>
            </a:r>
            <a:r>
              <a:rPr lang="nl-BE" sz="2000" b="1" dirty="0">
                <a:latin typeface="Flander"/>
              </a:rPr>
              <a:t>afspraken</a:t>
            </a:r>
            <a:r>
              <a:rPr lang="nl-BE" sz="2000" dirty="0">
                <a:latin typeface="Flander"/>
              </a:rPr>
              <a:t> </a:t>
            </a:r>
            <a:r>
              <a:rPr lang="nl-BE" sz="2000" dirty="0" smtClean="0">
                <a:latin typeface="Flander"/>
              </a:rPr>
              <a:t>(uitvoeren </a:t>
            </a:r>
            <a:r>
              <a:rPr lang="nl-BE" sz="2000" dirty="0">
                <a:latin typeface="Flander"/>
              </a:rPr>
              <a:t>van acties of een afgesproken </a:t>
            </a:r>
            <a:r>
              <a:rPr lang="nl-BE" sz="2000" dirty="0" smtClean="0">
                <a:latin typeface="Flander"/>
              </a:rPr>
              <a:t>moment)</a:t>
            </a:r>
            <a:r>
              <a:rPr lang="nl-BE" sz="2000" dirty="0">
                <a:latin typeface="Flander"/>
              </a:rPr>
              <a:t/>
            </a:r>
            <a:br>
              <a:rPr lang="nl-BE" sz="2000" dirty="0">
                <a:latin typeface="Flander"/>
              </a:rPr>
            </a:br>
            <a:r>
              <a:rPr lang="nl-BE" sz="2000" dirty="0">
                <a:latin typeface="Flander"/>
              </a:rPr>
              <a:t/>
            </a:r>
            <a:br>
              <a:rPr lang="nl-BE" sz="2000" dirty="0">
                <a:latin typeface="Flander"/>
              </a:rPr>
            </a:br>
            <a:r>
              <a:rPr lang="nl-BE" sz="2000" dirty="0">
                <a:latin typeface="Flander"/>
                <a:ea typeface="ＭＳ Ｐゴシック" charset="-128"/>
              </a:rPr>
              <a:t>	</a:t>
            </a:r>
            <a:endParaRPr lang="nl-BE" sz="2000" dirty="0" smtClean="0">
              <a:latin typeface="Flander"/>
              <a:ea typeface="ＭＳ Ｐゴシック" charset="-128"/>
            </a:endParaRPr>
          </a:p>
          <a:p>
            <a:pPr marL="609600" indent="-609600">
              <a:defRPr/>
            </a:pPr>
            <a:r>
              <a:rPr lang="nl-BE" sz="2000" dirty="0" smtClean="0">
                <a:latin typeface="Flander"/>
                <a:ea typeface="ＭＳ Ｐゴシック" charset="-128"/>
              </a:rPr>
              <a:t>Voor de laaggeschoolde jongeren is er ook een </a:t>
            </a:r>
          </a:p>
          <a:p>
            <a:pPr marL="609600" indent="-609600">
              <a:defRPr/>
            </a:pPr>
            <a:r>
              <a:rPr lang="nl-BE" sz="2000" dirty="0" smtClean="0">
                <a:latin typeface="Flander"/>
                <a:ea typeface="ＭＳ Ｐゴシック" charset="-128"/>
              </a:rPr>
              <a:t>competentieversterkende actie voorzien ten laatste 6 maand na </a:t>
            </a:r>
          </a:p>
          <a:p>
            <a:pPr marL="609600" indent="-609600">
              <a:defRPr/>
            </a:pPr>
            <a:r>
              <a:rPr lang="nl-BE" sz="2000" dirty="0" smtClean="0">
                <a:latin typeface="Flander"/>
                <a:ea typeface="ＭＳ Ｐゴシック" charset="-128"/>
              </a:rPr>
              <a:t>inschrijving</a:t>
            </a:r>
            <a:endParaRPr lang="nl-NL" sz="2000" dirty="0">
              <a:latin typeface="Flander"/>
              <a:ea typeface="ＭＳ Ｐゴシック" charset="-128"/>
            </a:endParaRPr>
          </a:p>
        </p:txBody>
      </p:sp>
    </p:spTree>
    <p:extLst>
      <p:ext uri="{BB962C8B-B14F-4D97-AF65-F5344CB8AC3E}">
        <p14:creationId xmlns:p14="http://schemas.microsoft.com/office/powerpoint/2010/main" val="3492134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9010636-6FB4-4AD6-8CC3-9407D79BD20B}" type="slidenum">
              <a:rPr lang="nl-BE">
                <a:solidFill>
                  <a:schemeClr val="accent2"/>
                </a:solidFill>
              </a:rPr>
              <a:pPr/>
              <a:t>14</a:t>
            </a:fld>
            <a:endParaRPr lang="nl-BE">
              <a:solidFill>
                <a:schemeClr val="accent2"/>
              </a:solidFill>
            </a:endParaRPr>
          </a:p>
        </p:txBody>
      </p:sp>
      <p:sp>
        <p:nvSpPr>
          <p:cNvPr id="16390" name="Tijdelijke aanduiding voor voettekst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nl-BE" dirty="0" smtClean="0">
                <a:solidFill>
                  <a:schemeClr val="accent1"/>
                </a:solidFill>
              </a:rPr>
              <a:t>2.2. Specifiek VDAB - aanbod</a:t>
            </a:r>
            <a:endParaRPr lang="nl-BE" dirty="0">
              <a:solidFill>
                <a:schemeClr val="accent1"/>
              </a:solidFill>
            </a:endParaRPr>
          </a:p>
        </p:txBody>
      </p:sp>
      <p:sp>
        <p:nvSpPr>
          <p:cNvPr id="3" name="Tijdelijke aanduiding voor inhoud 2"/>
          <p:cNvSpPr>
            <a:spLocks noGrp="1"/>
          </p:cNvSpPr>
          <p:nvPr>
            <p:ph sz="half" idx="2"/>
          </p:nvPr>
        </p:nvSpPr>
        <p:spPr>
          <a:xfrm>
            <a:off x="1019909" y="1230923"/>
            <a:ext cx="7153420" cy="5001066"/>
          </a:xfrm>
        </p:spPr>
        <p:txBody>
          <a:bodyPr/>
          <a:lstStyle/>
          <a:p>
            <a:pPr marL="609600" indent="-609600">
              <a:defRPr/>
            </a:pPr>
            <a:r>
              <a:rPr lang="nl-NL" b="1" dirty="0" smtClean="0">
                <a:solidFill>
                  <a:srgbClr val="0576C2"/>
                </a:solidFill>
                <a:latin typeface="Flander"/>
                <a:ea typeface="ＭＳ Ｐゴシック" charset="-128"/>
              </a:rPr>
              <a:t>2.2.2. WIJ</a:t>
            </a:r>
            <a:r>
              <a:rPr lang="nl-NL" b="1" dirty="0">
                <a:solidFill>
                  <a:srgbClr val="0576C2"/>
                </a:solidFill>
                <a:latin typeface="Flander"/>
                <a:ea typeface="ＭＳ Ｐゴシック" charset="-128"/>
              </a:rPr>
              <a:t>! (werkinleving voor jongeren – samen met partners</a:t>
            </a:r>
            <a:r>
              <a:rPr lang="nl-NL" b="1" dirty="0" smtClean="0">
                <a:solidFill>
                  <a:srgbClr val="0576C2"/>
                </a:solidFill>
                <a:latin typeface="Flander"/>
                <a:ea typeface="ＭＳ Ｐゴシック" charset="-128"/>
              </a:rPr>
              <a:t>)</a:t>
            </a:r>
            <a:endParaRPr lang="nl-NL" b="1" dirty="0">
              <a:solidFill>
                <a:srgbClr val="0576C2"/>
              </a:solidFill>
              <a:latin typeface="Flander"/>
              <a:ea typeface="ＭＳ Ｐゴシック" charset="-128"/>
            </a:endParaRPr>
          </a:p>
          <a:p>
            <a:pPr marL="609600" indent="-609600">
              <a:buFont typeface="Arial" charset="0"/>
              <a:buNone/>
              <a:defRPr/>
            </a:pPr>
            <a:r>
              <a:rPr lang="nl-NL" dirty="0">
                <a:latin typeface="Flander"/>
                <a:ea typeface="ＭＳ Ｐゴシック" charset="-128"/>
              </a:rPr>
              <a:t>	</a:t>
            </a:r>
            <a:endParaRPr lang="nl-NL" dirty="0" smtClean="0">
              <a:latin typeface="Flander"/>
              <a:ea typeface="ＭＳ Ｐゴシック" charset="-128"/>
            </a:endParaRPr>
          </a:p>
          <a:p>
            <a:pPr marL="609600" indent="-609600">
              <a:buFont typeface="Arial" charset="0"/>
              <a:buNone/>
              <a:defRPr/>
            </a:pPr>
            <a:r>
              <a:rPr lang="nl-NL" dirty="0" smtClean="0">
                <a:latin typeface="Flander"/>
                <a:ea typeface="ＭＳ Ｐゴシック" charset="-128"/>
              </a:rPr>
              <a:t>	Begeleidingstender </a:t>
            </a:r>
            <a:r>
              <a:rPr lang="nl-NL" dirty="0">
                <a:latin typeface="Flander"/>
                <a:ea typeface="ＭＳ Ｐゴシック" charset="-128"/>
              </a:rPr>
              <a:t>in 13 centrumsteden voor </a:t>
            </a:r>
            <a:r>
              <a:rPr lang="nl-NL" dirty="0" smtClean="0">
                <a:latin typeface="Flander"/>
                <a:ea typeface="ＭＳ Ｐゴシック" charset="-128"/>
              </a:rPr>
              <a:t>kortgeschoolde jongeren </a:t>
            </a:r>
            <a:r>
              <a:rPr lang="nl-NL" dirty="0">
                <a:latin typeface="Flander"/>
                <a:ea typeface="ＭＳ Ｐゴシック" charset="-128"/>
              </a:rPr>
              <a:t>met een tweeledige doelstelling:</a:t>
            </a:r>
          </a:p>
          <a:p>
            <a:pPr marL="1371600" lvl="2" indent="-457200">
              <a:defRPr/>
            </a:pPr>
            <a:r>
              <a:rPr lang="nl-NL" dirty="0">
                <a:latin typeface="Flander"/>
                <a:ea typeface="ＭＳ Ｐゴシック" charset="-128"/>
              </a:rPr>
              <a:t>- intensief begeleiden naar werk</a:t>
            </a:r>
          </a:p>
          <a:p>
            <a:pPr marL="914400" lvl="2">
              <a:defRPr/>
            </a:pPr>
            <a:r>
              <a:rPr lang="nl-NL" dirty="0" smtClean="0">
                <a:latin typeface="Flander"/>
                <a:ea typeface="ＭＳ Ｐゴシック" charset="-128"/>
              </a:rPr>
              <a:t>- faciliteren </a:t>
            </a:r>
            <a:r>
              <a:rPr lang="nl-NL" dirty="0">
                <a:latin typeface="Flander"/>
                <a:ea typeface="ＭＳ Ｐゴシック" charset="-128"/>
              </a:rPr>
              <a:t>van competentieversterkende </a:t>
            </a:r>
            <a:r>
              <a:rPr lang="nl-NL" dirty="0" smtClean="0">
                <a:latin typeface="Flander"/>
                <a:ea typeface="ＭＳ Ｐゴシック" charset="-128"/>
              </a:rPr>
              <a:t>acties (technisch   en niet-technische) </a:t>
            </a:r>
            <a:r>
              <a:rPr lang="nl-NL" dirty="0">
                <a:latin typeface="Flander"/>
                <a:ea typeface="ＭＳ Ｐゴシック" charset="-128"/>
              </a:rPr>
              <a:t>en / of werkervaring</a:t>
            </a:r>
          </a:p>
          <a:p>
            <a:pPr marL="609600" indent="-609600">
              <a:buFont typeface="Arial" charset="0"/>
              <a:buNone/>
              <a:defRPr/>
            </a:pPr>
            <a:r>
              <a:rPr lang="nl-NL" dirty="0">
                <a:latin typeface="Flander"/>
                <a:ea typeface="ＭＳ Ｐゴシック" charset="-128"/>
              </a:rPr>
              <a:t>	</a:t>
            </a:r>
            <a:endParaRPr lang="nl-NL" dirty="0" smtClean="0">
              <a:latin typeface="Flander"/>
              <a:ea typeface="ＭＳ Ｐゴシック" charset="-128"/>
            </a:endParaRPr>
          </a:p>
          <a:p>
            <a:pPr marL="609600" indent="-609600">
              <a:buFont typeface="Arial" charset="0"/>
              <a:buNone/>
              <a:defRPr/>
            </a:pPr>
            <a:r>
              <a:rPr lang="nl-NL" b="1" dirty="0" smtClean="0">
                <a:solidFill>
                  <a:srgbClr val="0576C2"/>
                </a:solidFill>
                <a:latin typeface="Flander"/>
                <a:ea typeface="ＭＳ Ｐゴシック" charset="-128"/>
              </a:rPr>
              <a:t>2.2.3. Instapstage</a:t>
            </a:r>
            <a:endParaRPr lang="nl-NL" b="1" dirty="0">
              <a:solidFill>
                <a:srgbClr val="0576C2"/>
              </a:solidFill>
              <a:latin typeface="Flander"/>
              <a:ea typeface="ＭＳ Ｐゴシック" charset="-128"/>
            </a:endParaRPr>
          </a:p>
          <a:p>
            <a:pPr marL="609600" indent="-609600">
              <a:buFont typeface="Arial" charset="0"/>
              <a:buNone/>
              <a:defRPr/>
            </a:pPr>
            <a:r>
              <a:rPr lang="nl-NL" dirty="0">
                <a:latin typeface="Flander"/>
                <a:ea typeface="ＭＳ Ｐゴシック" charset="-128"/>
              </a:rPr>
              <a:t>	</a:t>
            </a:r>
            <a:endParaRPr lang="nl-NL" dirty="0" smtClean="0">
              <a:latin typeface="Flander"/>
              <a:ea typeface="ＭＳ Ｐゴシック" charset="-128"/>
            </a:endParaRPr>
          </a:p>
          <a:p>
            <a:pPr marL="609600" indent="-609600">
              <a:buFont typeface="Arial" charset="0"/>
              <a:buNone/>
              <a:defRPr/>
            </a:pPr>
            <a:r>
              <a:rPr lang="nl-NL" dirty="0" smtClean="0">
                <a:latin typeface="Flander"/>
                <a:ea typeface="ＭＳ Ｐゴシック" charset="-128"/>
              </a:rPr>
              <a:t>	Doelstelling: kortgeschoolde </a:t>
            </a:r>
            <a:r>
              <a:rPr lang="nl-NL" dirty="0">
                <a:latin typeface="Flander"/>
                <a:ea typeface="ＭＳ Ｐゴシック" charset="-128"/>
              </a:rPr>
              <a:t>schoolverlaters </a:t>
            </a:r>
            <a:r>
              <a:rPr lang="nl-NL" dirty="0" smtClean="0">
                <a:latin typeface="Flander"/>
                <a:ea typeface="ＭＳ Ｐゴシック" charset="-128"/>
              </a:rPr>
              <a:t>kennis laten </a:t>
            </a:r>
            <a:r>
              <a:rPr lang="nl-NL" dirty="0">
                <a:latin typeface="Flander"/>
                <a:ea typeface="ＭＳ Ｐゴシック" charset="-128"/>
              </a:rPr>
              <a:t>maken met de arbeidsmarkt en te voorzien in competentieversterking via stages bij bedrijven, administratieve overheden en </a:t>
            </a:r>
            <a:r>
              <a:rPr lang="nl-NL" dirty="0" err="1">
                <a:latin typeface="Flander"/>
                <a:ea typeface="ＭＳ Ｐゴシック" charset="-128"/>
              </a:rPr>
              <a:t>VZW’s</a:t>
            </a:r>
            <a:r>
              <a:rPr lang="nl-NL" dirty="0">
                <a:latin typeface="Flander"/>
                <a:ea typeface="ＭＳ Ｐゴシック" charset="-128"/>
              </a:rPr>
              <a:t>. </a:t>
            </a:r>
          </a:p>
          <a:p>
            <a:endParaRPr lang="nl-NL" sz="2000" dirty="0">
              <a:ea typeface="ＭＳ Ｐゴシック" charset="-128"/>
            </a:endParaRPr>
          </a:p>
        </p:txBody>
      </p:sp>
    </p:spTree>
    <p:extLst>
      <p:ext uri="{BB962C8B-B14F-4D97-AF65-F5344CB8AC3E}">
        <p14:creationId xmlns:p14="http://schemas.microsoft.com/office/powerpoint/2010/main" val="980442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281354" y="893519"/>
            <a:ext cx="6705599" cy="423862"/>
          </a:xfrm>
        </p:spPr>
        <p:txBody>
          <a:bodyPr/>
          <a:lstStyle/>
          <a:p>
            <a:r>
              <a:rPr lang="nl-BE" sz="1800" b="1" dirty="0" smtClean="0">
                <a:solidFill>
                  <a:srgbClr val="0070C0"/>
                </a:solidFill>
                <a:latin typeface="Flander"/>
              </a:rPr>
              <a:t>2.2.4. Voortrajecten kwetsbare doelgroepen</a:t>
            </a:r>
          </a:p>
        </p:txBody>
      </p:sp>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9010636-6FB4-4AD6-8CC3-9407D79BD20B}" type="slidenum">
              <a:rPr lang="nl-BE">
                <a:solidFill>
                  <a:schemeClr val="accent2"/>
                </a:solidFill>
              </a:rPr>
              <a:pPr/>
              <a:t>15</a:t>
            </a:fld>
            <a:endParaRPr lang="nl-BE">
              <a:solidFill>
                <a:schemeClr val="accent2"/>
              </a:solidFill>
            </a:endParaRPr>
          </a:p>
        </p:txBody>
      </p:sp>
      <p:sp>
        <p:nvSpPr>
          <p:cNvPr id="16390" name="Tijdelijke aanduiding voor voettekst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nl-BE" dirty="0" smtClean="0">
                <a:solidFill>
                  <a:schemeClr val="accent1"/>
                </a:solidFill>
              </a:rPr>
              <a:t>2.2. Specifiek VDAB - aanbod</a:t>
            </a:r>
            <a:endParaRPr lang="nl-BE" dirty="0">
              <a:solidFill>
                <a:schemeClr val="accent1"/>
              </a:solidFill>
            </a:endParaRPr>
          </a:p>
        </p:txBody>
      </p:sp>
      <p:sp>
        <p:nvSpPr>
          <p:cNvPr id="3" name="Tijdelijke aanduiding voor inhoud 2"/>
          <p:cNvSpPr>
            <a:spLocks noGrp="1"/>
          </p:cNvSpPr>
          <p:nvPr>
            <p:ph sz="half" idx="2"/>
          </p:nvPr>
        </p:nvSpPr>
        <p:spPr>
          <a:xfrm>
            <a:off x="1019909" y="1828800"/>
            <a:ext cx="7153420" cy="4677507"/>
          </a:xfrm>
        </p:spPr>
        <p:txBody>
          <a:bodyPr/>
          <a:lstStyle/>
          <a:p>
            <a:pPr marL="457200" indent="-457200">
              <a:buFont typeface="Arial" pitchFamily="34" charset="0"/>
              <a:buChar char="•"/>
            </a:pPr>
            <a:r>
              <a:rPr lang="nl-BE" sz="2600" dirty="0" smtClean="0">
                <a:latin typeface="Flander"/>
              </a:rPr>
              <a:t>Doel = voortrajecten </a:t>
            </a:r>
            <a:r>
              <a:rPr lang="nl-BE" sz="2600" dirty="0">
                <a:latin typeface="Flander"/>
              </a:rPr>
              <a:t>naar </a:t>
            </a:r>
            <a:r>
              <a:rPr lang="nl-BE" sz="2600" dirty="0" smtClean="0">
                <a:latin typeface="Flander"/>
              </a:rPr>
              <a:t>regulier traject </a:t>
            </a:r>
            <a:r>
              <a:rPr lang="nl-BE" sz="2600" dirty="0">
                <a:latin typeface="Flander"/>
              </a:rPr>
              <a:t>naar </a:t>
            </a:r>
            <a:r>
              <a:rPr lang="nl-BE" sz="2600" dirty="0" smtClean="0">
                <a:latin typeface="Flander"/>
              </a:rPr>
              <a:t>werk</a:t>
            </a:r>
            <a:endParaRPr lang="nl-BE" sz="2600" dirty="0">
              <a:latin typeface="Flander"/>
            </a:endParaRPr>
          </a:p>
          <a:p>
            <a:pPr marL="457200" indent="-457200">
              <a:buFont typeface="Arial" pitchFamily="34" charset="0"/>
              <a:buChar char="•"/>
            </a:pPr>
            <a:r>
              <a:rPr lang="nl-BE" sz="2600" dirty="0">
                <a:latin typeface="Flander"/>
              </a:rPr>
              <a:t>Klemtoon op </a:t>
            </a:r>
            <a:r>
              <a:rPr lang="nl-BE" sz="2600" dirty="0" smtClean="0">
                <a:latin typeface="Flander"/>
              </a:rPr>
              <a:t>jongeren</a:t>
            </a:r>
            <a:endParaRPr lang="nl-BE" sz="2600" dirty="0">
              <a:latin typeface="Flander"/>
            </a:endParaRPr>
          </a:p>
          <a:p>
            <a:pPr marL="457200" indent="-457200">
              <a:buFont typeface="Arial" pitchFamily="34" charset="0"/>
              <a:buChar char="•"/>
            </a:pPr>
            <a:r>
              <a:rPr lang="nl-BE" sz="2600" dirty="0" smtClean="0">
                <a:latin typeface="Flander"/>
              </a:rPr>
              <a:t>Methodiek: </a:t>
            </a:r>
            <a:r>
              <a:rPr lang="nl-BE" sz="2600" b="1" dirty="0" err="1" smtClean="0">
                <a:latin typeface="Flander"/>
              </a:rPr>
              <a:t>Find</a:t>
            </a:r>
            <a:r>
              <a:rPr lang="nl-BE" sz="2600" dirty="0" smtClean="0">
                <a:latin typeface="Flander"/>
              </a:rPr>
              <a:t> (opsporen en kennismaken) </a:t>
            </a:r>
            <a:r>
              <a:rPr lang="nl-BE" sz="2600" dirty="0">
                <a:latin typeface="Flander"/>
              </a:rPr>
              <a:t>– </a:t>
            </a:r>
            <a:r>
              <a:rPr lang="nl-BE" sz="2600" b="1" dirty="0">
                <a:latin typeface="Flander"/>
              </a:rPr>
              <a:t>Bind</a:t>
            </a:r>
            <a:r>
              <a:rPr lang="nl-BE" sz="2600" dirty="0">
                <a:latin typeface="Flander"/>
              </a:rPr>
              <a:t> </a:t>
            </a:r>
            <a:r>
              <a:rPr lang="nl-BE" sz="2600" dirty="0" smtClean="0">
                <a:latin typeface="Flander"/>
              </a:rPr>
              <a:t>(begeleiden en bemiddelen)– </a:t>
            </a:r>
            <a:r>
              <a:rPr lang="nl-BE" sz="2600" b="1" dirty="0" smtClean="0">
                <a:latin typeface="Flander"/>
              </a:rPr>
              <a:t>Mind</a:t>
            </a:r>
            <a:r>
              <a:rPr lang="nl-BE" sz="2600" dirty="0" smtClean="0">
                <a:latin typeface="Flander"/>
              </a:rPr>
              <a:t> (keep in mind)</a:t>
            </a:r>
            <a:endParaRPr lang="nl-BE" sz="2600" dirty="0">
              <a:latin typeface="Flander"/>
            </a:endParaRPr>
          </a:p>
          <a:p>
            <a:pPr marL="457200" lvl="1" indent="0">
              <a:buNone/>
              <a:defRPr/>
            </a:pPr>
            <a:endParaRPr lang="nl-NL" sz="2000" dirty="0">
              <a:latin typeface="Flander"/>
              <a:ea typeface="ＭＳ Ｐゴシック" charset="-128"/>
            </a:endParaRPr>
          </a:p>
        </p:txBody>
      </p:sp>
    </p:spTree>
    <p:extLst>
      <p:ext uri="{BB962C8B-B14F-4D97-AF65-F5344CB8AC3E}">
        <p14:creationId xmlns:p14="http://schemas.microsoft.com/office/powerpoint/2010/main" val="3950289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281354" y="893519"/>
            <a:ext cx="6705599" cy="423862"/>
          </a:xfrm>
        </p:spPr>
        <p:txBody>
          <a:bodyPr/>
          <a:lstStyle/>
          <a:p>
            <a:r>
              <a:rPr lang="nl-BE" sz="1800" b="1" dirty="0" smtClean="0">
                <a:solidFill>
                  <a:srgbClr val="0070C0"/>
                </a:solidFill>
                <a:latin typeface="Flander"/>
              </a:rPr>
              <a:t>2.2.5. E-tools en workshops</a:t>
            </a:r>
          </a:p>
        </p:txBody>
      </p:sp>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9010636-6FB4-4AD6-8CC3-9407D79BD20B}" type="slidenum">
              <a:rPr lang="nl-BE">
                <a:solidFill>
                  <a:schemeClr val="accent2"/>
                </a:solidFill>
              </a:rPr>
              <a:pPr/>
              <a:t>16</a:t>
            </a:fld>
            <a:endParaRPr lang="nl-BE">
              <a:solidFill>
                <a:schemeClr val="accent2"/>
              </a:solidFill>
            </a:endParaRPr>
          </a:p>
        </p:txBody>
      </p:sp>
      <p:sp>
        <p:nvSpPr>
          <p:cNvPr id="16390" name="Tijdelijke aanduiding voor voettekst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nl-BE" dirty="0" smtClean="0">
                <a:solidFill>
                  <a:schemeClr val="accent1"/>
                </a:solidFill>
              </a:rPr>
              <a:t>2.2. Specifiek VDAB - aanbod</a:t>
            </a:r>
            <a:endParaRPr lang="nl-BE" dirty="0">
              <a:solidFill>
                <a:schemeClr val="accent1"/>
              </a:solidFill>
            </a:endParaRPr>
          </a:p>
        </p:txBody>
      </p:sp>
      <p:sp>
        <p:nvSpPr>
          <p:cNvPr id="3" name="Tijdelijke aanduiding voor inhoud 2"/>
          <p:cNvSpPr>
            <a:spLocks noGrp="1"/>
          </p:cNvSpPr>
          <p:nvPr>
            <p:ph sz="half" idx="2"/>
          </p:nvPr>
        </p:nvSpPr>
        <p:spPr>
          <a:xfrm>
            <a:off x="1019909" y="1910861"/>
            <a:ext cx="7153420" cy="4595445"/>
          </a:xfrm>
        </p:spPr>
        <p:txBody>
          <a:bodyPr/>
          <a:lstStyle/>
          <a:p>
            <a:pPr marL="742950" lvl="1" indent="-285750">
              <a:defRPr/>
            </a:pPr>
            <a:r>
              <a:rPr lang="nl-NL" dirty="0" smtClean="0">
                <a:latin typeface="Flander"/>
                <a:ea typeface="ＭＳ Ｐゴシック" charset="-128"/>
              </a:rPr>
              <a:t>Online sollicitatie coaching: </a:t>
            </a:r>
            <a:r>
              <a:rPr lang="nl-NL" dirty="0">
                <a:latin typeface="Flander"/>
                <a:ea typeface="ＭＳ Ｐゴシック" charset="-128"/>
              </a:rPr>
              <a:t>praktische vragen rond solliciteren kunnen via mail / telefoon behandeld worden door online coaches. </a:t>
            </a:r>
            <a:endParaRPr lang="nl-NL" dirty="0" smtClean="0">
              <a:latin typeface="Flander"/>
              <a:ea typeface="ＭＳ Ｐゴシック" charset="-128"/>
            </a:endParaRPr>
          </a:p>
          <a:p>
            <a:pPr marL="742950" lvl="1" indent="-285750">
              <a:defRPr/>
            </a:pPr>
            <a:r>
              <a:rPr lang="nl-NL" dirty="0" smtClean="0">
                <a:latin typeface="Flander"/>
                <a:ea typeface="ＭＳ Ｐゴシック" charset="-128"/>
              </a:rPr>
              <a:t>Video chat: e-coaches worden ingezet om bijvoorbeeld sollicitatiegesprekken in te oefenen, tips en feedback te krijgen. </a:t>
            </a:r>
          </a:p>
          <a:p>
            <a:pPr marL="742950" lvl="1" indent="-285750">
              <a:defRPr/>
            </a:pPr>
            <a:r>
              <a:rPr lang="nl-NL" dirty="0" smtClean="0">
                <a:latin typeface="Flander"/>
                <a:ea typeface="ＭＳ Ｐゴシック" charset="-128"/>
              </a:rPr>
              <a:t>Inschrijven </a:t>
            </a:r>
            <a:r>
              <a:rPr lang="nl-NL" dirty="0">
                <a:latin typeface="Flander"/>
                <a:ea typeface="ＭＳ Ｐゴシック" charset="-128"/>
              </a:rPr>
              <a:t>op workshops in de regio rond solliciteren</a:t>
            </a:r>
            <a:br>
              <a:rPr lang="nl-NL" dirty="0">
                <a:latin typeface="Flander"/>
                <a:ea typeface="ＭＳ Ｐゴシック" charset="-128"/>
              </a:rPr>
            </a:br>
            <a:r>
              <a:rPr lang="nl-NL" dirty="0">
                <a:latin typeface="Flander"/>
                <a:ea typeface="ＭＳ Ｐゴシック" charset="-128"/>
              </a:rPr>
              <a:t>(halve dag met praktische tips</a:t>
            </a:r>
            <a:r>
              <a:rPr lang="nl-NL" dirty="0" smtClean="0">
                <a:latin typeface="Flander"/>
                <a:ea typeface="ＭＳ Ｐゴシック" charset="-128"/>
              </a:rPr>
              <a:t>). </a:t>
            </a:r>
            <a:r>
              <a:rPr lang="nl-NL" altLang="nl-BE" b="1" dirty="0" err="1">
                <a:latin typeface="Flander"/>
              </a:rPr>
              <a:t>School’s</a:t>
            </a:r>
            <a:r>
              <a:rPr lang="nl-NL" altLang="nl-BE" b="1" dirty="0">
                <a:latin typeface="Flander"/>
              </a:rPr>
              <a:t> out, </a:t>
            </a:r>
            <a:r>
              <a:rPr lang="nl-NL" altLang="nl-BE" b="1" dirty="0" err="1">
                <a:latin typeface="Flander"/>
              </a:rPr>
              <a:t>work’s</a:t>
            </a:r>
            <a:r>
              <a:rPr lang="nl-NL" altLang="nl-BE" b="1" dirty="0">
                <a:latin typeface="Flander"/>
              </a:rPr>
              <a:t> in</a:t>
            </a:r>
            <a:endParaRPr lang="nl-NL" sz="2000" dirty="0">
              <a:latin typeface="Flander"/>
              <a:ea typeface="ＭＳ Ｐゴシック" charset="-128"/>
            </a:endParaRPr>
          </a:p>
        </p:txBody>
      </p:sp>
    </p:spTree>
    <p:extLst>
      <p:ext uri="{BB962C8B-B14F-4D97-AF65-F5344CB8AC3E}">
        <p14:creationId xmlns:p14="http://schemas.microsoft.com/office/powerpoint/2010/main" val="3982225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Afbeelding 2"/>
          <p:cNvPicPr>
            <a:picLocks noChangeAspect="1"/>
          </p:cNvPicPr>
          <p:nvPr/>
        </p:nvPicPr>
        <p:blipFill>
          <a:blip r:embed="rId4">
            <a:extLst>
              <a:ext uri="{28A0092B-C50C-407E-A947-70E740481C1C}">
                <a14:useLocalDpi xmlns:a14="http://schemas.microsoft.com/office/drawing/2010/main" val="0"/>
              </a:ext>
            </a:extLst>
          </a:blip>
          <a:srcRect t="69377"/>
          <a:stretch>
            <a:fillRect/>
          </a:stretch>
        </p:blipFill>
        <p:spPr bwMode="auto">
          <a:xfrm>
            <a:off x="0" y="4757738"/>
            <a:ext cx="91440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el 1"/>
          <p:cNvSpPr>
            <a:spLocks noGrp="1"/>
          </p:cNvSpPr>
          <p:nvPr>
            <p:ph type="title"/>
          </p:nvPr>
        </p:nvSpPr>
        <p:spPr/>
        <p:txBody>
          <a:bodyPr/>
          <a:lstStyle/>
          <a:p>
            <a:pPr>
              <a:buFont typeface="+mj-lt"/>
              <a:buAutoNum type="arabicPeriod" startAt="3"/>
            </a:pPr>
            <a:r>
              <a:rPr lang="nl-BE" sz="4000" dirty="0" smtClean="0"/>
              <a:t>Jongerenparticipatie en co-creatie</a:t>
            </a:r>
          </a:p>
        </p:txBody>
      </p:sp>
      <p:sp>
        <p:nvSpPr>
          <p:cNvPr id="15365" name="Tijdelijke aanduiding voor dianumm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B5D4007-E83E-4F4E-847E-194AEB768AC9}" type="slidenum">
              <a:rPr lang="nl-BE">
                <a:solidFill>
                  <a:srgbClr val="0076B1"/>
                </a:solidFill>
              </a:rPr>
              <a:pPr/>
              <a:t>17</a:t>
            </a:fld>
            <a:endParaRPr lang="nl-BE">
              <a:solidFill>
                <a:srgbClr val="0076B1"/>
              </a:solidFill>
            </a:endParaRPr>
          </a:p>
        </p:txBody>
      </p:sp>
    </p:spTree>
    <p:extLst>
      <p:ext uri="{BB962C8B-B14F-4D97-AF65-F5344CB8AC3E}">
        <p14:creationId xmlns:p14="http://schemas.microsoft.com/office/powerpoint/2010/main" val="1135959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281354" y="893519"/>
            <a:ext cx="6705599" cy="423862"/>
          </a:xfrm>
        </p:spPr>
        <p:txBody>
          <a:bodyPr/>
          <a:lstStyle/>
          <a:p>
            <a:r>
              <a:rPr lang="nl-BE" sz="1800" b="1" dirty="0" smtClean="0">
                <a:solidFill>
                  <a:srgbClr val="0070C0"/>
                </a:solidFill>
                <a:latin typeface="Flander"/>
              </a:rPr>
              <a:t>3. Jongerenparticipatie</a:t>
            </a:r>
          </a:p>
        </p:txBody>
      </p:sp>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9010636-6FB4-4AD6-8CC3-9407D79BD20B}" type="slidenum">
              <a:rPr lang="nl-BE">
                <a:solidFill>
                  <a:schemeClr val="accent2"/>
                </a:solidFill>
              </a:rPr>
              <a:pPr/>
              <a:t>18</a:t>
            </a:fld>
            <a:endParaRPr lang="nl-BE">
              <a:solidFill>
                <a:schemeClr val="accent2"/>
              </a:solidFill>
            </a:endParaRPr>
          </a:p>
        </p:txBody>
      </p:sp>
      <p:sp>
        <p:nvSpPr>
          <p:cNvPr id="16390" name="Tijdelijke aanduiding voor voettekst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nl-BE" dirty="0" smtClean="0">
                <a:solidFill>
                  <a:schemeClr val="accent1"/>
                </a:solidFill>
              </a:rPr>
              <a:t>3, Jongerenparticipatie en co-creatie</a:t>
            </a:r>
            <a:endParaRPr lang="nl-BE" dirty="0">
              <a:solidFill>
                <a:schemeClr val="accent1"/>
              </a:solidFill>
            </a:endParaRPr>
          </a:p>
        </p:txBody>
      </p:sp>
      <p:sp>
        <p:nvSpPr>
          <p:cNvPr id="3" name="Tijdelijke aanduiding voor inhoud 2"/>
          <p:cNvSpPr>
            <a:spLocks noGrp="1"/>
          </p:cNvSpPr>
          <p:nvPr>
            <p:ph sz="half" idx="2"/>
          </p:nvPr>
        </p:nvSpPr>
        <p:spPr>
          <a:xfrm>
            <a:off x="996462" y="2098431"/>
            <a:ext cx="7153420" cy="4595446"/>
          </a:xfrm>
        </p:spPr>
        <p:txBody>
          <a:bodyPr/>
          <a:lstStyle/>
          <a:p>
            <a:pPr marL="800100" lvl="1" indent="-342900">
              <a:defRPr/>
            </a:pPr>
            <a:r>
              <a:rPr lang="nl-NL" sz="2000" dirty="0" smtClean="0">
                <a:latin typeface="Flander"/>
                <a:ea typeface="ＭＳ Ｐゴシック" charset="-128"/>
              </a:rPr>
              <a:t>Deelwebsite in look een feel voor de jongere, met duidelijke en toegankelijke info voor jongeren.</a:t>
            </a:r>
            <a:br>
              <a:rPr lang="nl-NL" sz="2000" dirty="0" smtClean="0">
                <a:latin typeface="Flander"/>
                <a:ea typeface="ＭＳ Ｐゴシック" charset="-128"/>
              </a:rPr>
            </a:br>
            <a:r>
              <a:rPr lang="nl-NL" sz="2000" dirty="0" smtClean="0">
                <a:latin typeface="Flander"/>
                <a:ea typeface="ＭＳ Ｐゴシック" charset="-128"/>
              </a:rPr>
              <a:t>Gebruik van sociale media naar jongeren toe.</a:t>
            </a:r>
          </a:p>
          <a:p>
            <a:pPr marL="800100" lvl="1" indent="-342900">
              <a:defRPr/>
            </a:pPr>
            <a:r>
              <a:rPr lang="nl-NL" sz="2000" dirty="0" smtClean="0">
                <a:latin typeface="Flander"/>
                <a:ea typeface="ＭＳ Ｐゴシック" charset="-128"/>
              </a:rPr>
              <a:t>Live jongerenpanels: brainstorm nieuwe VDAB.</a:t>
            </a:r>
          </a:p>
          <a:p>
            <a:pPr marL="800100" lvl="1" indent="-342900">
              <a:defRPr/>
            </a:pPr>
            <a:r>
              <a:rPr lang="nl-NL" sz="2000" dirty="0" smtClean="0">
                <a:latin typeface="Flander"/>
                <a:ea typeface="ＭＳ Ｐゴシック" charset="-128"/>
              </a:rPr>
              <a:t>Innovatieve tools of concepten laten uitwerken door IT studenten.</a:t>
            </a:r>
          </a:p>
          <a:p>
            <a:pPr marL="800100" lvl="1" indent="-342900">
              <a:defRPr/>
            </a:pPr>
            <a:r>
              <a:rPr lang="nl-NL" sz="2000" dirty="0" smtClean="0">
                <a:latin typeface="Flander"/>
                <a:ea typeface="ＭＳ Ｐゴシック" charset="-128"/>
              </a:rPr>
              <a:t>Roadies.</a:t>
            </a:r>
          </a:p>
          <a:p>
            <a:pPr marL="800100" lvl="1" indent="-342900">
              <a:defRPr/>
            </a:pPr>
            <a:endParaRPr lang="nl-NL" sz="2000" dirty="0">
              <a:latin typeface="Flander"/>
              <a:ea typeface="ＭＳ Ｐゴシック" charset="-128"/>
            </a:endParaRPr>
          </a:p>
        </p:txBody>
      </p:sp>
    </p:spTree>
    <p:extLst>
      <p:ext uri="{BB962C8B-B14F-4D97-AF65-F5344CB8AC3E}">
        <p14:creationId xmlns:p14="http://schemas.microsoft.com/office/powerpoint/2010/main" val="1106468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Afbeelding 2"/>
          <p:cNvPicPr>
            <a:picLocks noChangeAspect="1"/>
          </p:cNvPicPr>
          <p:nvPr/>
        </p:nvPicPr>
        <p:blipFill>
          <a:blip r:embed="rId4">
            <a:extLst>
              <a:ext uri="{28A0092B-C50C-407E-A947-70E740481C1C}">
                <a14:useLocalDpi xmlns:a14="http://schemas.microsoft.com/office/drawing/2010/main" val="0"/>
              </a:ext>
            </a:extLst>
          </a:blip>
          <a:srcRect t="69377"/>
          <a:stretch>
            <a:fillRect/>
          </a:stretch>
        </p:blipFill>
        <p:spPr bwMode="auto">
          <a:xfrm>
            <a:off x="0" y="4757738"/>
            <a:ext cx="91440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el 1"/>
          <p:cNvSpPr>
            <a:spLocks noGrp="1"/>
          </p:cNvSpPr>
          <p:nvPr>
            <p:ph type="title"/>
          </p:nvPr>
        </p:nvSpPr>
        <p:spPr/>
        <p:txBody>
          <a:bodyPr/>
          <a:lstStyle/>
          <a:p>
            <a:pPr>
              <a:buFont typeface="+mj-lt"/>
              <a:buAutoNum type="arabicPeriod" startAt="4"/>
            </a:pPr>
            <a:r>
              <a:rPr lang="nl-BE" sz="4000" dirty="0" smtClean="0"/>
              <a:t>Om dit alles te realiseren …</a:t>
            </a:r>
          </a:p>
        </p:txBody>
      </p:sp>
      <p:sp>
        <p:nvSpPr>
          <p:cNvPr id="15365" name="Tijdelijke aanduiding voor dianumm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B5D4007-E83E-4F4E-847E-194AEB768AC9}" type="slidenum">
              <a:rPr lang="nl-BE">
                <a:solidFill>
                  <a:srgbClr val="0076B1"/>
                </a:solidFill>
              </a:rPr>
              <a:pPr/>
              <a:t>19</a:t>
            </a:fld>
            <a:endParaRPr lang="nl-BE">
              <a:solidFill>
                <a:srgbClr val="0076B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Afbeelding 2"/>
          <p:cNvPicPr>
            <a:picLocks noChangeAspect="1"/>
          </p:cNvPicPr>
          <p:nvPr/>
        </p:nvPicPr>
        <p:blipFill>
          <a:blip r:embed="rId4">
            <a:extLst>
              <a:ext uri="{28A0092B-C50C-407E-A947-70E740481C1C}">
                <a14:useLocalDpi xmlns:a14="http://schemas.microsoft.com/office/drawing/2010/main" val="0"/>
              </a:ext>
            </a:extLst>
          </a:blip>
          <a:srcRect t="69377"/>
          <a:stretch>
            <a:fillRect/>
          </a:stretch>
        </p:blipFill>
        <p:spPr bwMode="auto">
          <a:xfrm>
            <a:off x="0" y="4757738"/>
            <a:ext cx="91440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el 1"/>
          <p:cNvSpPr>
            <a:spLocks noGrp="1"/>
          </p:cNvSpPr>
          <p:nvPr>
            <p:ph type="title"/>
          </p:nvPr>
        </p:nvSpPr>
        <p:spPr/>
        <p:txBody>
          <a:bodyPr/>
          <a:lstStyle/>
          <a:p>
            <a:r>
              <a:rPr lang="nl-BE" sz="4000" dirty="0" smtClean="0"/>
              <a:t>Cijfers en trends</a:t>
            </a:r>
          </a:p>
        </p:txBody>
      </p:sp>
      <p:sp>
        <p:nvSpPr>
          <p:cNvPr id="15365" name="Tijdelijke aanduiding voor dianumm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B5D4007-E83E-4F4E-847E-194AEB768AC9}" type="slidenum">
              <a:rPr lang="nl-BE">
                <a:solidFill>
                  <a:srgbClr val="0076B1"/>
                </a:solidFill>
              </a:rPr>
              <a:pPr/>
              <a:t>2</a:t>
            </a:fld>
            <a:endParaRPr lang="nl-BE">
              <a:solidFill>
                <a:srgbClr val="0076B1"/>
              </a:solidFill>
            </a:endParaRPr>
          </a:p>
        </p:txBody>
      </p:sp>
    </p:spTree>
    <p:extLst>
      <p:ext uri="{BB962C8B-B14F-4D97-AF65-F5344CB8AC3E}">
        <p14:creationId xmlns:p14="http://schemas.microsoft.com/office/powerpoint/2010/main" val="1063519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281354" y="893519"/>
            <a:ext cx="6705599" cy="423862"/>
          </a:xfrm>
        </p:spPr>
        <p:txBody>
          <a:bodyPr/>
          <a:lstStyle/>
          <a:p>
            <a:r>
              <a:rPr lang="nl-BE" sz="1800" b="1" dirty="0" smtClean="0">
                <a:solidFill>
                  <a:srgbClr val="0070C0"/>
                </a:solidFill>
                <a:latin typeface="Flander"/>
              </a:rPr>
              <a:t>4. Om dit alles te kunnen realiseren: </a:t>
            </a:r>
          </a:p>
        </p:txBody>
      </p:sp>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9010636-6FB4-4AD6-8CC3-9407D79BD20B}" type="slidenum">
              <a:rPr lang="nl-BE">
                <a:solidFill>
                  <a:schemeClr val="accent2"/>
                </a:solidFill>
              </a:rPr>
              <a:pPr/>
              <a:t>20</a:t>
            </a:fld>
            <a:endParaRPr lang="nl-BE">
              <a:solidFill>
                <a:schemeClr val="accent2"/>
              </a:solidFill>
            </a:endParaRPr>
          </a:p>
        </p:txBody>
      </p:sp>
      <p:sp>
        <p:nvSpPr>
          <p:cNvPr id="16390" name="Tijdelijke aanduiding voor voettekst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nl-BE" dirty="0" smtClean="0">
                <a:solidFill>
                  <a:schemeClr val="accent1"/>
                </a:solidFill>
              </a:rPr>
              <a:t>3, </a:t>
            </a:r>
            <a:endParaRPr lang="nl-BE" dirty="0">
              <a:solidFill>
                <a:schemeClr val="accent1"/>
              </a:solidFill>
            </a:endParaRPr>
          </a:p>
        </p:txBody>
      </p:sp>
      <p:sp>
        <p:nvSpPr>
          <p:cNvPr id="3" name="Tijdelijke aanduiding voor inhoud 2"/>
          <p:cNvSpPr>
            <a:spLocks noGrp="1"/>
          </p:cNvSpPr>
          <p:nvPr>
            <p:ph sz="half" idx="2"/>
          </p:nvPr>
        </p:nvSpPr>
        <p:spPr>
          <a:xfrm>
            <a:off x="1019909" y="1477108"/>
            <a:ext cx="7153420" cy="5029199"/>
          </a:xfrm>
        </p:spPr>
        <p:txBody>
          <a:bodyPr/>
          <a:lstStyle/>
          <a:p>
            <a:pPr marL="800100" lvl="1" indent="-342900">
              <a:defRPr/>
            </a:pPr>
            <a:r>
              <a:rPr lang="nl-NL" sz="2000" dirty="0" smtClean="0">
                <a:latin typeface="Flander"/>
                <a:ea typeface="ＭＳ Ｐゴシック" charset="-128"/>
              </a:rPr>
              <a:t>Is de participatie van de jongeren  heel belangrijk (empoweren).</a:t>
            </a:r>
          </a:p>
          <a:p>
            <a:pPr marL="800100" lvl="1" indent="-342900">
              <a:defRPr/>
            </a:pPr>
            <a:r>
              <a:rPr lang="nl-NL" sz="2000" dirty="0" smtClean="0">
                <a:latin typeface="Flander"/>
                <a:ea typeface="ＭＳ Ｐゴシック" charset="-128"/>
              </a:rPr>
              <a:t>Werken we partnerschappen uit die gespecialiseerd zijn in de specifieke lokale noden.</a:t>
            </a:r>
          </a:p>
          <a:p>
            <a:pPr marL="800100" lvl="1" indent="-342900">
              <a:defRPr/>
            </a:pPr>
            <a:r>
              <a:rPr lang="nl-NL" sz="2000" dirty="0" smtClean="0">
                <a:latin typeface="Flander"/>
                <a:ea typeface="ＭＳ Ｐゴシック" charset="-128"/>
              </a:rPr>
              <a:t>Werken we geïntegreerd (soft skills zitten standaard ingebouwd in competentieversterkende acties).</a:t>
            </a:r>
          </a:p>
          <a:p>
            <a:pPr marL="800100" lvl="1" indent="-342900">
              <a:defRPr/>
            </a:pPr>
            <a:r>
              <a:rPr lang="nl-NL" sz="2000" dirty="0" smtClean="0">
                <a:latin typeface="Flander"/>
                <a:ea typeface="ＭＳ Ｐゴシック" charset="-128"/>
              </a:rPr>
              <a:t>Is ‘werken’ de invalshoek en is opleiding een korte, noodzakelijke omweg</a:t>
            </a:r>
          </a:p>
          <a:p>
            <a:pPr marL="800100" lvl="1" indent="-342900">
              <a:defRPr/>
            </a:pPr>
            <a:r>
              <a:rPr lang="nl-NL" sz="2000" dirty="0" smtClean="0">
                <a:latin typeface="Flander"/>
                <a:ea typeface="ＭＳ Ｐゴシック" charset="-128"/>
              </a:rPr>
              <a:t>Zullen alle vormen van stages belangrijk zijn en blijven</a:t>
            </a:r>
          </a:p>
          <a:p>
            <a:pPr marL="800100" lvl="1" indent="-342900">
              <a:defRPr/>
            </a:pPr>
            <a:r>
              <a:rPr lang="nl-NL" sz="2000" dirty="0" smtClean="0">
                <a:latin typeface="Flander"/>
                <a:ea typeface="ＭＳ Ｐゴシック" charset="-128"/>
              </a:rPr>
              <a:t>…</a:t>
            </a:r>
          </a:p>
          <a:p>
            <a:pPr marL="800100" lvl="1" indent="-342900">
              <a:defRPr/>
            </a:pPr>
            <a:endParaRPr lang="nl-NL" sz="2000" dirty="0" smtClean="0">
              <a:latin typeface="Flander"/>
              <a:ea typeface="ＭＳ Ｐゴシック" charset="-128"/>
            </a:endParaRPr>
          </a:p>
          <a:p>
            <a:pPr marL="800100" lvl="1" indent="-342900">
              <a:defRPr/>
            </a:pPr>
            <a:endParaRPr lang="nl-NL" sz="2000" dirty="0">
              <a:latin typeface="Flander"/>
              <a:ea typeface="ＭＳ Ｐゴシック" charset="-128"/>
            </a:endParaRPr>
          </a:p>
        </p:txBody>
      </p:sp>
    </p:spTree>
    <p:extLst>
      <p:ext uri="{BB962C8B-B14F-4D97-AF65-F5344CB8AC3E}">
        <p14:creationId xmlns:p14="http://schemas.microsoft.com/office/powerpoint/2010/main" val="482695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0"/>
          <p:cNvSpPr>
            <a:spLocks noGrp="1"/>
          </p:cNvSpPr>
          <p:nvPr>
            <p:ph type="ctrTitle"/>
          </p:nvPr>
        </p:nvSpPr>
        <p:spPr>
          <a:xfrm>
            <a:off x="630238" y="2490788"/>
            <a:ext cx="7886700" cy="846137"/>
          </a:xfrm>
        </p:spPr>
        <p:txBody>
          <a:bodyPr/>
          <a:lstStyle/>
          <a:p>
            <a:r>
              <a:rPr lang="nl-BE" smtClean="0"/>
              <a:t>Bedankt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9010636-6FB4-4AD6-8CC3-9407D79BD20B}" type="slidenum">
              <a:rPr lang="nl-BE">
                <a:solidFill>
                  <a:schemeClr val="accent2"/>
                </a:solidFill>
              </a:rPr>
              <a:pPr/>
              <a:t>3</a:t>
            </a:fld>
            <a:endParaRPr lang="nl-BE">
              <a:solidFill>
                <a:schemeClr val="accent2"/>
              </a:solidFill>
            </a:endParaRPr>
          </a:p>
        </p:txBody>
      </p:sp>
      <p:sp>
        <p:nvSpPr>
          <p:cNvPr id="16390" name="Tijdelijke aanduiding voor voettekst 7"/>
          <p:cNvSpPr>
            <a:spLocks noGrp="1"/>
          </p:cNvSpPr>
          <p:nvPr>
            <p:ph type="ftr" sz="quarter" idx="10"/>
          </p:nvPr>
        </p:nvSpPr>
        <p:spPr bwMode="auto">
          <a:xfrm>
            <a:off x="1016855" y="265018"/>
            <a:ext cx="5724525" cy="1804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nl-BE" dirty="0" smtClean="0">
                <a:solidFill>
                  <a:schemeClr val="accent1"/>
                </a:solidFill>
              </a:rPr>
              <a:t>Cijfers en trends</a:t>
            </a:r>
            <a:endParaRPr lang="nl-BE" dirty="0">
              <a:solidFill>
                <a:schemeClr val="accent1"/>
              </a:solidFill>
            </a:endParaRPr>
          </a:p>
        </p:txBody>
      </p:sp>
      <p:sp>
        <p:nvSpPr>
          <p:cNvPr id="2" name="Tekstvak 1"/>
          <p:cNvSpPr txBox="1"/>
          <p:nvPr/>
        </p:nvSpPr>
        <p:spPr>
          <a:xfrm>
            <a:off x="609599" y="445477"/>
            <a:ext cx="5943601" cy="369332"/>
          </a:xfrm>
          <a:prstGeom prst="rect">
            <a:avLst/>
          </a:prstGeom>
          <a:noFill/>
        </p:spPr>
        <p:txBody>
          <a:bodyPr wrap="square" rtlCol="0">
            <a:spAutoFit/>
          </a:bodyPr>
          <a:lstStyle/>
          <a:p>
            <a:r>
              <a:rPr lang="nl-NL" dirty="0">
                <a:solidFill>
                  <a:srgbClr val="0576C2"/>
                </a:solidFill>
              </a:rPr>
              <a:t>Vlaamse jeugdwerkloosheid binnen een Europees perspectief</a:t>
            </a:r>
            <a:endParaRPr lang="nl-BE" b="1" dirty="0">
              <a:solidFill>
                <a:srgbClr val="0576C2"/>
              </a:solidFill>
            </a:endParaRPr>
          </a:p>
        </p:txBody>
      </p:sp>
      <p:sp>
        <p:nvSpPr>
          <p:cNvPr id="9" name="AutoShape 4" descr="http://arvastat.vdab.be/SASStoredProcess/guest?_sessionid=D7A21400-D5C3-11E3-8083-000000000000&amp;_program=replay&amp;_entry=APSWORK.TCAT0E8F.gchart.GIF"/>
          <p:cNvSpPr>
            <a:spLocks noChangeAspect="1" noChangeArrowheads="1"/>
          </p:cNvSpPr>
          <p:nvPr/>
        </p:nvSpPr>
        <p:spPr bwMode="auto">
          <a:xfrm>
            <a:off x="1955800" y="4522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19722" y="1250672"/>
            <a:ext cx="6553768" cy="495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385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9010636-6FB4-4AD6-8CC3-9407D79BD20B}" type="slidenum">
              <a:rPr lang="nl-BE">
                <a:solidFill>
                  <a:schemeClr val="accent2"/>
                </a:solidFill>
              </a:rPr>
              <a:pPr/>
              <a:t>4</a:t>
            </a:fld>
            <a:endParaRPr lang="nl-BE">
              <a:solidFill>
                <a:schemeClr val="accent2"/>
              </a:solidFill>
            </a:endParaRPr>
          </a:p>
        </p:txBody>
      </p:sp>
      <p:sp>
        <p:nvSpPr>
          <p:cNvPr id="16390" name="Tijdelijke aanduiding voor voettekst 7"/>
          <p:cNvSpPr>
            <a:spLocks noGrp="1"/>
          </p:cNvSpPr>
          <p:nvPr>
            <p:ph type="ftr" sz="quarter" idx="10"/>
          </p:nvPr>
        </p:nvSpPr>
        <p:spPr bwMode="auto">
          <a:xfrm>
            <a:off x="1016855" y="265018"/>
            <a:ext cx="57245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nl-BE" dirty="0" smtClean="0">
                <a:solidFill>
                  <a:schemeClr val="accent1"/>
                </a:solidFill>
              </a:rPr>
              <a:t>Cijfers en trends</a:t>
            </a:r>
            <a:endParaRPr lang="nl-BE" dirty="0">
              <a:solidFill>
                <a:schemeClr val="accent1"/>
              </a:solidFill>
            </a:endParaRPr>
          </a:p>
        </p:txBody>
      </p:sp>
      <p:sp>
        <p:nvSpPr>
          <p:cNvPr id="3" name="Tijdelijke aanduiding voor inhoud 2"/>
          <p:cNvSpPr>
            <a:spLocks noGrp="1"/>
          </p:cNvSpPr>
          <p:nvPr>
            <p:ph sz="half" idx="2"/>
          </p:nvPr>
        </p:nvSpPr>
        <p:spPr>
          <a:xfrm>
            <a:off x="1019909" y="1219200"/>
            <a:ext cx="7153420" cy="5012789"/>
          </a:xfrm>
        </p:spPr>
        <p:txBody>
          <a:bodyPr/>
          <a:lstStyle/>
          <a:p>
            <a:r>
              <a:rPr lang="nl-BE" dirty="0" smtClean="0"/>
              <a:t>April 2014</a:t>
            </a:r>
            <a:endParaRPr lang="nl-BE" dirty="0"/>
          </a:p>
        </p:txBody>
      </p:sp>
      <p:sp>
        <p:nvSpPr>
          <p:cNvPr id="2" name="Tekstvak 1"/>
          <p:cNvSpPr txBox="1"/>
          <p:nvPr/>
        </p:nvSpPr>
        <p:spPr>
          <a:xfrm>
            <a:off x="811212" y="445477"/>
            <a:ext cx="5308234" cy="369332"/>
          </a:xfrm>
          <a:prstGeom prst="rect">
            <a:avLst/>
          </a:prstGeom>
          <a:noFill/>
        </p:spPr>
        <p:txBody>
          <a:bodyPr wrap="square" rtlCol="0">
            <a:spAutoFit/>
          </a:bodyPr>
          <a:lstStyle/>
          <a:p>
            <a:r>
              <a:rPr lang="nl-BE" b="1" dirty="0" smtClean="0">
                <a:solidFill>
                  <a:srgbClr val="0576C2"/>
                </a:solidFill>
              </a:rPr>
              <a:t>Laaggeschoold versus hooggeschoold Vlaanderen</a:t>
            </a:r>
            <a:endParaRPr lang="nl-BE" b="1" dirty="0">
              <a:solidFill>
                <a:srgbClr val="0576C2"/>
              </a:solidFill>
            </a:endParaRPr>
          </a:p>
        </p:txBody>
      </p:sp>
      <p:sp>
        <p:nvSpPr>
          <p:cNvPr id="9" name="AutoShape 4" descr="http://arvastat.vdab.be/SASStoredProcess/guest?_sessionid=D7A21400-D5C3-11E3-8083-000000000000&amp;_program=replay&amp;_entry=APSWORK.TCAT0E8F.gchart.GIF"/>
          <p:cNvSpPr>
            <a:spLocks noChangeAspect="1" noChangeArrowheads="1"/>
          </p:cNvSpPr>
          <p:nvPr/>
        </p:nvSpPr>
        <p:spPr bwMode="auto">
          <a:xfrm>
            <a:off x="1955800" y="4522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600" y="1242646"/>
            <a:ext cx="4382572" cy="50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59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9010636-6FB4-4AD6-8CC3-9407D79BD20B}" type="slidenum">
              <a:rPr lang="nl-BE">
                <a:solidFill>
                  <a:schemeClr val="accent2"/>
                </a:solidFill>
              </a:rPr>
              <a:pPr/>
              <a:t>5</a:t>
            </a:fld>
            <a:endParaRPr lang="nl-BE">
              <a:solidFill>
                <a:schemeClr val="accent2"/>
              </a:solidFill>
            </a:endParaRPr>
          </a:p>
        </p:txBody>
      </p:sp>
      <p:sp>
        <p:nvSpPr>
          <p:cNvPr id="16390" name="Tijdelijke aanduiding voor voettekst 7"/>
          <p:cNvSpPr>
            <a:spLocks noGrp="1"/>
          </p:cNvSpPr>
          <p:nvPr>
            <p:ph type="ftr" sz="quarter" idx="10"/>
          </p:nvPr>
        </p:nvSpPr>
        <p:spPr bwMode="auto">
          <a:xfrm>
            <a:off x="1016855" y="265018"/>
            <a:ext cx="57245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nl-BE" dirty="0" smtClean="0">
                <a:solidFill>
                  <a:schemeClr val="accent1"/>
                </a:solidFill>
              </a:rPr>
              <a:t>Cijfers en trends</a:t>
            </a:r>
            <a:endParaRPr lang="nl-BE" dirty="0">
              <a:solidFill>
                <a:schemeClr val="accent1"/>
              </a:solidFill>
            </a:endParaRPr>
          </a:p>
        </p:txBody>
      </p:sp>
      <p:sp>
        <p:nvSpPr>
          <p:cNvPr id="2" name="Tekstvak 1"/>
          <p:cNvSpPr txBox="1"/>
          <p:nvPr/>
        </p:nvSpPr>
        <p:spPr>
          <a:xfrm>
            <a:off x="811212" y="445477"/>
            <a:ext cx="5308234" cy="369332"/>
          </a:xfrm>
          <a:prstGeom prst="rect">
            <a:avLst/>
          </a:prstGeom>
          <a:noFill/>
        </p:spPr>
        <p:txBody>
          <a:bodyPr wrap="square" rtlCol="0">
            <a:spAutoFit/>
          </a:bodyPr>
          <a:lstStyle/>
          <a:p>
            <a:r>
              <a:rPr lang="nl-BE" b="1" dirty="0" smtClean="0">
                <a:solidFill>
                  <a:srgbClr val="0576C2"/>
                </a:solidFill>
              </a:rPr>
              <a:t>NEET in België t.o.v. EU 27</a:t>
            </a:r>
            <a:endParaRPr lang="nl-BE" b="1" dirty="0">
              <a:solidFill>
                <a:srgbClr val="0576C2"/>
              </a:solidFill>
            </a:endParaRPr>
          </a:p>
        </p:txBody>
      </p:sp>
      <p:sp>
        <p:nvSpPr>
          <p:cNvPr id="9" name="AutoShape 4" descr="http://arvastat.vdab.be/SASStoredProcess/guest?_sessionid=D7A21400-D5C3-11E3-8083-000000000000&amp;_program=replay&amp;_entry=APSWORK.TCAT0E8F.gchart.GIF"/>
          <p:cNvSpPr>
            <a:spLocks noChangeAspect="1" noChangeArrowheads="1"/>
          </p:cNvSpPr>
          <p:nvPr/>
        </p:nvSpPr>
        <p:spPr bwMode="auto">
          <a:xfrm>
            <a:off x="1955800" y="4522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8" name="Grafiek 1"/>
          <p:cNvPicPr>
            <a:picLocks noGrp="1" noChangeArrowheads="1"/>
          </p:cNvPicPr>
          <p:nvPr>
            <p:ph sz="half" idx="2"/>
          </p:nvPr>
        </p:nvPicPr>
        <p:blipFill>
          <a:blip r:embed="rId3">
            <a:extLst>
              <a:ext uri="{28A0092B-C50C-407E-A947-70E740481C1C}">
                <a14:useLocalDpi xmlns:a14="http://schemas.microsoft.com/office/drawing/2010/main" val="0"/>
              </a:ext>
            </a:extLst>
          </a:blip>
          <a:srcRect l="-1811" t="-3380" r="-2507" b="-5574"/>
          <a:stretch>
            <a:fillRect/>
          </a:stretch>
        </p:blipFill>
        <p:spPr bwMode="auto">
          <a:xfrm>
            <a:off x="1055077" y="1676400"/>
            <a:ext cx="5792700" cy="373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31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Afbeelding 2"/>
          <p:cNvPicPr>
            <a:picLocks noChangeAspect="1"/>
          </p:cNvPicPr>
          <p:nvPr/>
        </p:nvPicPr>
        <p:blipFill>
          <a:blip r:embed="rId4">
            <a:extLst>
              <a:ext uri="{28A0092B-C50C-407E-A947-70E740481C1C}">
                <a14:useLocalDpi xmlns:a14="http://schemas.microsoft.com/office/drawing/2010/main" val="0"/>
              </a:ext>
            </a:extLst>
          </a:blip>
          <a:srcRect t="69377"/>
          <a:stretch>
            <a:fillRect/>
          </a:stretch>
        </p:blipFill>
        <p:spPr bwMode="auto">
          <a:xfrm>
            <a:off x="0" y="4757738"/>
            <a:ext cx="91440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el 1"/>
          <p:cNvSpPr>
            <a:spLocks noGrp="1"/>
          </p:cNvSpPr>
          <p:nvPr>
            <p:ph type="title"/>
          </p:nvPr>
        </p:nvSpPr>
        <p:spPr/>
        <p:txBody>
          <a:bodyPr/>
          <a:lstStyle/>
          <a:p>
            <a:pPr>
              <a:buFont typeface="+mj-lt"/>
              <a:buAutoNum type="arabicPeriod" startAt="2"/>
            </a:pPr>
            <a:r>
              <a:rPr lang="nl-BE" sz="4000" dirty="0" smtClean="0"/>
              <a:t>VDAB aanbod</a:t>
            </a:r>
          </a:p>
        </p:txBody>
      </p:sp>
      <p:sp>
        <p:nvSpPr>
          <p:cNvPr id="15365" name="Tijdelijke aanduiding voor dianumm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B5D4007-E83E-4F4E-847E-194AEB768AC9}" type="slidenum">
              <a:rPr lang="nl-BE">
                <a:solidFill>
                  <a:srgbClr val="0076B1"/>
                </a:solidFill>
              </a:rPr>
              <a:pPr/>
              <a:t>6</a:t>
            </a:fld>
            <a:endParaRPr lang="nl-BE">
              <a:solidFill>
                <a:srgbClr val="0076B1"/>
              </a:solidFill>
            </a:endParaRPr>
          </a:p>
        </p:txBody>
      </p:sp>
    </p:spTree>
    <p:extLst>
      <p:ext uri="{BB962C8B-B14F-4D97-AF65-F5344CB8AC3E}">
        <p14:creationId xmlns:p14="http://schemas.microsoft.com/office/powerpoint/2010/main" val="3272740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9010636-6FB4-4AD6-8CC3-9407D79BD20B}" type="slidenum">
              <a:rPr lang="nl-BE">
                <a:solidFill>
                  <a:schemeClr val="accent2"/>
                </a:solidFill>
              </a:rPr>
              <a:pPr/>
              <a:t>7</a:t>
            </a:fld>
            <a:endParaRPr lang="nl-BE">
              <a:solidFill>
                <a:schemeClr val="accent2"/>
              </a:solidFill>
            </a:endParaRPr>
          </a:p>
        </p:txBody>
      </p:sp>
      <p:sp>
        <p:nvSpPr>
          <p:cNvPr id="16390" name="Tijdelijke aanduiding voor voettekst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nl-BE" dirty="0" smtClean="0">
                <a:solidFill>
                  <a:schemeClr val="accent1"/>
                </a:solidFill>
              </a:rPr>
              <a:t>Aanbod  VDAB</a:t>
            </a:r>
            <a:endParaRPr lang="nl-BE" dirty="0">
              <a:solidFill>
                <a:schemeClr val="accent1"/>
              </a:solidFill>
            </a:endParaRPr>
          </a:p>
        </p:txBody>
      </p:sp>
      <p:sp>
        <p:nvSpPr>
          <p:cNvPr id="3" name="Tijdelijke aanduiding voor inhoud 2"/>
          <p:cNvSpPr>
            <a:spLocks noGrp="1"/>
          </p:cNvSpPr>
          <p:nvPr>
            <p:ph sz="half" idx="2"/>
          </p:nvPr>
        </p:nvSpPr>
        <p:spPr>
          <a:xfrm>
            <a:off x="962441" y="762110"/>
            <a:ext cx="7153420" cy="5294143"/>
          </a:xfrm>
        </p:spPr>
        <p:txBody>
          <a:bodyPr/>
          <a:lstStyle/>
          <a:p>
            <a:endParaRPr lang="nl-BE" dirty="0"/>
          </a:p>
          <a:p>
            <a:pPr>
              <a:defRPr/>
            </a:pPr>
            <a:r>
              <a:rPr lang="nl-BE" b="1" dirty="0" smtClean="0">
                <a:ea typeface="ＭＳ Ｐゴシック" charset="-128"/>
              </a:rPr>
              <a:t>2.1.      </a:t>
            </a:r>
            <a:r>
              <a:rPr lang="nl-BE" b="1" dirty="0">
                <a:ea typeface="ＭＳ Ｐゴシック" charset="-128"/>
              </a:rPr>
              <a:t>Aanbod in samenwerking met </a:t>
            </a:r>
            <a:r>
              <a:rPr lang="nl-BE" b="1" dirty="0" smtClean="0">
                <a:ea typeface="ＭＳ Ｐゴシック" charset="-128"/>
              </a:rPr>
              <a:t>onderwijs</a:t>
            </a:r>
            <a:endParaRPr lang="nl-BE" dirty="0">
              <a:ea typeface="ＭＳ Ｐゴシック" charset="-128"/>
            </a:endParaRPr>
          </a:p>
          <a:p>
            <a:pPr marL="609600" indent="-609600">
              <a:buFont typeface="Arial" pitchFamily="34" charset="0"/>
              <a:buChar char="•"/>
              <a:defRPr/>
            </a:pPr>
            <a:r>
              <a:rPr lang="nl-BE" dirty="0" smtClean="0">
                <a:ea typeface="ＭＳ Ｐゴシック" charset="-128"/>
              </a:rPr>
              <a:t>2.1.1 studie- </a:t>
            </a:r>
            <a:r>
              <a:rPr lang="nl-BE" dirty="0">
                <a:ea typeface="ＭＳ Ｐゴシック" charset="-128"/>
              </a:rPr>
              <a:t>en beroepskeuze, intrede op de arbeidsmarkt</a:t>
            </a:r>
          </a:p>
          <a:p>
            <a:pPr marL="609600" indent="-609600">
              <a:buFont typeface="Arial" pitchFamily="34" charset="0"/>
              <a:buChar char="•"/>
              <a:defRPr/>
            </a:pPr>
            <a:r>
              <a:rPr lang="nl-BE" dirty="0" smtClean="0">
                <a:ea typeface="ＭＳ Ｐゴシック" charset="-128"/>
              </a:rPr>
              <a:t>2.1.2. competentie- </a:t>
            </a:r>
            <a:r>
              <a:rPr lang="nl-BE" dirty="0">
                <a:ea typeface="ＭＳ Ｐゴシック" charset="-128"/>
              </a:rPr>
              <a:t>en kwalificatieverwerving</a:t>
            </a:r>
          </a:p>
          <a:p>
            <a:pPr>
              <a:defRPr/>
            </a:pPr>
            <a:endParaRPr lang="nl-BE" dirty="0">
              <a:ea typeface="ＭＳ Ｐゴシック" charset="-128"/>
            </a:endParaRPr>
          </a:p>
          <a:p>
            <a:pPr>
              <a:defRPr/>
            </a:pPr>
            <a:r>
              <a:rPr lang="nl-BE" b="1" dirty="0" smtClean="0">
                <a:ea typeface="ＭＳ Ｐゴシック" charset="-128"/>
              </a:rPr>
              <a:t>2.2.     </a:t>
            </a:r>
            <a:r>
              <a:rPr lang="nl-BE" b="1" dirty="0">
                <a:ea typeface="ＭＳ Ｐゴシック" charset="-128"/>
              </a:rPr>
              <a:t>Specifiek VDAB-aanbod: </a:t>
            </a:r>
            <a:r>
              <a:rPr lang="nl-BE" b="1" dirty="0" smtClean="0">
                <a:ea typeface="ＭＳ Ｐゴシック" charset="-128"/>
              </a:rPr>
              <a:t>Producten</a:t>
            </a:r>
            <a:endParaRPr lang="nl-BE" b="1" dirty="0">
              <a:ea typeface="ＭＳ Ｐゴシック" charset="-128"/>
            </a:endParaRPr>
          </a:p>
          <a:p>
            <a:pPr marL="609600" indent="-609600">
              <a:buFont typeface="Arial" pitchFamily="34" charset="0"/>
              <a:buChar char="•"/>
              <a:defRPr/>
            </a:pPr>
            <a:r>
              <a:rPr lang="nl-BE" dirty="0" smtClean="0">
                <a:ea typeface="ＭＳ Ｐゴシック" charset="-128"/>
              </a:rPr>
              <a:t>2.2.1. Het </a:t>
            </a:r>
            <a:r>
              <a:rPr lang="nl-BE" dirty="0">
                <a:ea typeface="ＭＳ Ｐゴシック" charset="-128"/>
              </a:rPr>
              <a:t>jeugdwerkplan</a:t>
            </a:r>
          </a:p>
          <a:p>
            <a:pPr marL="609600" indent="-609600">
              <a:buFont typeface="Arial" pitchFamily="34" charset="0"/>
              <a:buChar char="•"/>
              <a:defRPr/>
            </a:pPr>
            <a:r>
              <a:rPr lang="nl-BE" dirty="0" smtClean="0">
                <a:ea typeface="ＭＳ Ｐゴシック" charset="-128"/>
              </a:rPr>
              <a:t>2.2.2 WIJ</a:t>
            </a:r>
            <a:r>
              <a:rPr lang="nl-BE" dirty="0">
                <a:ea typeface="ＭＳ Ｐゴシック" charset="-128"/>
              </a:rPr>
              <a:t>! (werkinleving voor jongeren)</a:t>
            </a:r>
          </a:p>
          <a:p>
            <a:pPr marL="609600" indent="-609600">
              <a:buFont typeface="Arial" pitchFamily="34" charset="0"/>
              <a:buChar char="•"/>
              <a:defRPr/>
            </a:pPr>
            <a:r>
              <a:rPr lang="nl-BE" dirty="0" smtClean="0">
                <a:ea typeface="ＭＳ Ｐゴシック" charset="-128"/>
              </a:rPr>
              <a:t>2.2.3. Instapstage</a:t>
            </a:r>
          </a:p>
          <a:p>
            <a:pPr marL="609600" indent="-609600">
              <a:buFont typeface="Arial" pitchFamily="34" charset="0"/>
              <a:buChar char="•"/>
              <a:defRPr/>
            </a:pPr>
            <a:r>
              <a:rPr lang="nl-BE" dirty="0" smtClean="0">
                <a:ea typeface="ＭＳ Ｐゴシック" charset="-128"/>
              </a:rPr>
              <a:t>2.2.4. Voortrajecten kwetsbare groepen (NEET)</a:t>
            </a:r>
          </a:p>
          <a:p>
            <a:pPr marL="609600" indent="-609600">
              <a:buFont typeface="Arial" pitchFamily="34" charset="0"/>
              <a:buChar char="•"/>
              <a:defRPr/>
            </a:pPr>
            <a:r>
              <a:rPr lang="nl-BE" dirty="0" smtClean="0">
                <a:ea typeface="ＭＳ Ｐゴシック" charset="-128"/>
              </a:rPr>
              <a:t>2.2.5. E-tools en workshop</a:t>
            </a:r>
          </a:p>
          <a:p>
            <a:pPr>
              <a:defRPr/>
            </a:pPr>
            <a:endParaRPr lang="nl-NL" b="1" dirty="0">
              <a:ea typeface="ＭＳ Ｐゴシック" charset="-128"/>
            </a:endParaRPr>
          </a:p>
          <a:p>
            <a:endParaRPr lang="nl-BE" sz="2800" dirty="0" smtClean="0"/>
          </a:p>
        </p:txBody>
      </p:sp>
    </p:spTree>
    <p:extLst>
      <p:ext uri="{BB962C8B-B14F-4D97-AF65-F5344CB8AC3E}">
        <p14:creationId xmlns:p14="http://schemas.microsoft.com/office/powerpoint/2010/main" val="943731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281354" y="893519"/>
            <a:ext cx="6705599" cy="423862"/>
          </a:xfrm>
        </p:spPr>
        <p:txBody>
          <a:bodyPr/>
          <a:lstStyle/>
          <a:p>
            <a:r>
              <a:rPr lang="nl-BE" sz="1800" b="1" dirty="0" smtClean="0">
                <a:solidFill>
                  <a:srgbClr val="0070C0"/>
                </a:solidFill>
                <a:latin typeface="Flander"/>
                <a:ea typeface="ＭＳ Ｐゴシック" charset="-128"/>
              </a:rPr>
              <a:t>2.1.1. Studie- </a:t>
            </a:r>
            <a:r>
              <a:rPr lang="nl-BE" sz="1800" b="1" dirty="0">
                <a:solidFill>
                  <a:srgbClr val="0070C0"/>
                </a:solidFill>
                <a:latin typeface="Flander"/>
                <a:ea typeface="ＭＳ Ｐゴシック" charset="-128"/>
              </a:rPr>
              <a:t>en beroepskeuze, intrede op de arbeidsmarkt</a:t>
            </a:r>
            <a:endParaRPr lang="nl-BE" sz="1800" dirty="0" smtClean="0">
              <a:solidFill>
                <a:srgbClr val="0070C0"/>
              </a:solidFill>
              <a:latin typeface="Flander"/>
            </a:endParaRPr>
          </a:p>
        </p:txBody>
      </p:sp>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9010636-6FB4-4AD6-8CC3-9407D79BD20B}" type="slidenum">
              <a:rPr lang="nl-BE">
                <a:solidFill>
                  <a:schemeClr val="accent2"/>
                </a:solidFill>
              </a:rPr>
              <a:pPr/>
              <a:t>8</a:t>
            </a:fld>
            <a:endParaRPr lang="nl-BE">
              <a:solidFill>
                <a:schemeClr val="accent2"/>
              </a:solidFill>
            </a:endParaRPr>
          </a:p>
        </p:txBody>
      </p:sp>
      <p:sp>
        <p:nvSpPr>
          <p:cNvPr id="16390" name="Tijdelijke aanduiding voor voettekst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nl-BE" dirty="0" smtClean="0">
                <a:solidFill>
                  <a:schemeClr val="accent1"/>
                </a:solidFill>
              </a:rPr>
              <a:t>2.1. Aanbod i.s.m. onderwijs</a:t>
            </a:r>
            <a:endParaRPr lang="nl-BE" dirty="0">
              <a:solidFill>
                <a:schemeClr val="accent1"/>
              </a:solidFill>
            </a:endParaRPr>
          </a:p>
        </p:txBody>
      </p:sp>
      <p:sp>
        <p:nvSpPr>
          <p:cNvPr id="3" name="Tijdelijke aanduiding voor inhoud 2"/>
          <p:cNvSpPr>
            <a:spLocks noGrp="1"/>
          </p:cNvSpPr>
          <p:nvPr>
            <p:ph sz="half" idx="2"/>
          </p:nvPr>
        </p:nvSpPr>
        <p:spPr>
          <a:xfrm>
            <a:off x="1019909" y="1430215"/>
            <a:ext cx="7153420" cy="4801774"/>
          </a:xfrm>
        </p:spPr>
        <p:txBody>
          <a:bodyPr/>
          <a:lstStyle/>
          <a:p>
            <a:pPr marL="381000" indent="-381000">
              <a:lnSpc>
                <a:spcPct val="80000"/>
              </a:lnSpc>
              <a:defRPr/>
            </a:pPr>
            <a:r>
              <a:rPr lang="nl-BE" sz="1600" b="1" dirty="0" err="1" smtClean="0">
                <a:latin typeface="Flander"/>
                <a:ea typeface="ＭＳ Ｐゴシック" charset="-128"/>
              </a:rPr>
              <a:t>Doedagen</a:t>
            </a:r>
            <a:endParaRPr lang="nl-BE" sz="1600" b="1" dirty="0">
              <a:latin typeface="Flander"/>
              <a:ea typeface="ＭＳ Ｐゴシック" charset="-128"/>
            </a:endParaRPr>
          </a:p>
          <a:p>
            <a:pPr marL="381000" indent="-381000">
              <a:lnSpc>
                <a:spcPct val="80000"/>
              </a:lnSpc>
              <a:buFont typeface="Arial" charset="0"/>
              <a:buNone/>
              <a:defRPr/>
            </a:pPr>
            <a:r>
              <a:rPr lang="nl-NL" sz="1600" dirty="0">
                <a:latin typeface="Flander"/>
                <a:ea typeface="ＭＳ Ｐゴシック" charset="-128"/>
              </a:rPr>
              <a:t>	</a:t>
            </a:r>
            <a:r>
              <a:rPr lang="nl-NL" sz="1600" dirty="0" smtClean="0">
                <a:latin typeface="Flander"/>
                <a:ea typeface="ＭＳ Ｐゴシック" charset="-128"/>
              </a:rPr>
              <a:t>Leerlingen basisonderwijs lopen mee in een opleidingscentrum.</a:t>
            </a:r>
          </a:p>
          <a:p>
            <a:pPr marL="381000" indent="-381000">
              <a:lnSpc>
                <a:spcPct val="80000"/>
              </a:lnSpc>
              <a:buFont typeface="Arial" charset="0"/>
              <a:buNone/>
              <a:defRPr/>
            </a:pPr>
            <a:endParaRPr lang="nl-NL" sz="1600" dirty="0" smtClean="0">
              <a:latin typeface="Flander"/>
              <a:ea typeface="ＭＳ Ｐゴシック" charset="-128"/>
            </a:endParaRPr>
          </a:p>
          <a:p>
            <a:pPr marL="381000" indent="-381000">
              <a:lnSpc>
                <a:spcPct val="80000"/>
              </a:lnSpc>
              <a:buFont typeface="Arial" charset="0"/>
              <a:buNone/>
              <a:defRPr/>
            </a:pPr>
            <a:r>
              <a:rPr lang="nl-NL" sz="1600" b="1" dirty="0" smtClean="0">
                <a:latin typeface="Flander"/>
                <a:ea typeface="ＭＳ Ｐゴシック" charset="-128"/>
              </a:rPr>
              <a:t>Campusacties</a:t>
            </a:r>
            <a:endParaRPr lang="nl-NL" sz="1600" b="1" dirty="0">
              <a:latin typeface="Flander"/>
              <a:ea typeface="ＭＳ Ｐゴシック" charset="-128"/>
            </a:endParaRPr>
          </a:p>
          <a:p>
            <a:pPr marL="381000" indent="-381000">
              <a:lnSpc>
                <a:spcPct val="80000"/>
              </a:lnSpc>
              <a:buFont typeface="Arial" charset="0"/>
              <a:buNone/>
              <a:defRPr/>
            </a:pPr>
            <a:r>
              <a:rPr lang="nl-NL" sz="1600" dirty="0">
                <a:latin typeface="Flander"/>
                <a:ea typeface="ＭＳ Ｐゴシック" charset="-128"/>
              </a:rPr>
              <a:t>	L</a:t>
            </a:r>
            <a:r>
              <a:rPr lang="nl-NL" sz="1600" dirty="0" smtClean="0">
                <a:latin typeface="Flander"/>
                <a:ea typeface="ＭＳ Ｐゴシック" charset="-128"/>
              </a:rPr>
              <a:t>eerlingen informeren </a:t>
            </a:r>
            <a:r>
              <a:rPr lang="nl-NL" sz="1600" dirty="0">
                <a:latin typeface="Flander"/>
                <a:ea typeface="ＭＳ Ｐゴシック" charset="-128"/>
              </a:rPr>
              <a:t>over wat te doen bij afstuderen. </a:t>
            </a:r>
            <a:endParaRPr lang="nl-NL" sz="1600" dirty="0" smtClean="0">
              <a:latin typeface="Flander"/>
              <a:ea typeface="ＭＳ Ｐゴシック" charset="-128"/>
            </a:endParaRPr>
          </a:p>
          <a:p>
            <a:pPr marL="381000" indent="-381000">
              <a:lnSpc>
                <a:spcPct val="80000"/>
              </a:lnSpc>
              <a:buFont typeface="Arial" charset="0"/>
              <a:buNone/>
              <a:defRPr/>
            </a:pPr>
            <a:endParaRPr lang="nl-NL" sz="1600" b="1" dirty="0" smtClean="0">
              <a:latin typeface="Flander"/>
              <a:ea typeface="ＭＳ Ｐゴシック" charset="-128"/>
            </a:endParaRPr>
          </a:p>
          <a:p>
            <a:pPr marL="381000" indent="-381000">
              <a:lnSpc>
                <a:spcPct val="80000"/>
              </a:lnSpc>
              <a:buFont typeface="Arial" charset="0"/>
              <a:buNone/>
              <a:defRPr/>
            </a:pPr>
            <a:r>
              <a:rPr lang="nl-NL" sz="1600" b="1" dirty="0" smtClean="0">
                <a:latin typeface="Flander"/>
                <a:ea typeface="ＭＳ Ｐゴシック" charset="-128"/>
              </a:rPr>
              <a:t>Infosessies </a:t>
            </a:r>
            <a:r>
              <a:rPr lang="nl-NL" sz="1600" b="1" dirty="0">
                <a:latin typeface="Flander"/>
                <a:ea typeface="ＭＳ Ｐゴシック" charset="-128"/>
              </a:rPr>
              <a:t>aan </a:t>
            </a:r>
            <a:r>
              <a:rPr lang="nl-NL" sz="1600" b="1" dirty="0" smtClean="0">
                <a:latin typeface="Flander"/>
                <a:ea typeface="ＭＳ Ｐゴシック" charset="-128"/>
              </a:rPr>
              <a:t>leerkrachten</a:t>
            </a:r>
          </a:p>
          <a:p>
            <a:pPr marL="381000" indent="-381000">
              <a:lnSpc>
                <a:spcPct val="80000"/>
              </a:lnSpc>
              <a:buFont typeface="Arial" charset="0"/>
              <a:buNone/>
              <a:defRPr/>
            </a:pPr>
            <a:r>
              <a:rPr lang="nl-NL" sz="1600" dirty="0">
                <a:latin typeface="Flander"/>
                <a:ea typeface="ＭＳ Ｐゴシック" charset="-128"/>
              </a:rPr>
              <a:t>	Een algemene uitleg aan leerkrachten van </a:t>
            </a:r>
            <a:r>
              <a:rPr lang="nl-NL" sz="1600" dirty="0" smtClean="0">
                <a:latin typeface="Flander"/>
                <a:ea typeface="ＭＳ Ｐゴシック" charset="-128"/>
              </a:rPr>
              <a:t>laatstejaarsstudenten </a:t>
            </a:r>
            <a:r>
              <a:rPr lang="nl-NL" sz="1600" dirty="0">
                <a:latin typeface="Flander"/>
                <a:ea typeface="ＭＳ Ｐゴシック" charset="-128"/>
              </a:rPr>
              <a:t>over hoe ze leerlingen kunnen voorbereiden op de overgang naar tewerkstelling. </a:t>
            </a:r>
            <a:endParaRPr lang="nl-NL" sz="1600" dirty="0" smtClean="0">
              <a:latin typeface="Flander"/>
              <a:ea typeface="ＭＳ Ｐゴシック" charset="-128"/>
            </a:endParaRPr>
          </a:p>
          <a:p>
            <a:pPr marL="381000" indent="-381000">
              <a:lnSpc>
                <a:spcPct val="80000"/>
              </a:lnSpc>
              <a:buFont typeface="Arial" charset="0"/>
              <a:buNone/>
              <a:defRPr/>
            </a:pPr>
            <a:endParaRPr lang="nl-NL" sz="1600" b="1" dirty="0" smtClean="0">
              <a:latin typeface="Flander"/>
              <a:ea typeface="ＭＳ Ｐゴシック" charset="-128"/>
            </a:endParaRPr>
          </a:p>
          <a:p>
            <a:pPr marL="381000" indent="-381000">
              <a:lnSpc>
                <a:spcPct val="80000"/>
              </a:lnSpc>
              <a:buFont typeface="Arial" charset="0"/>
              <a:buNone/>
              <a:defRPr/>
            </a:pPr>
            <a:r>
              <a:rPr lang="nl-NL" sz="1600" b="1" dirty="0" smtClean="0">
                <a:latin typeface="Flander"/>
                <a:ea typeface="ＭＳ Ｐゴシック" charset="-128"/>
              </a:rPr>
              <a:t>Leren </a:t>
            </a:r>
            <a:r>
              <a:rPr lang="nl-NL" sz="1600" b="1" dirty="0">
                <a:latin typeface="Flander"/>
                <a:ea typeface="ＭＳ Ｐゴシック" charset="-128"/>
              </a:rPr>
              <a:t>en werken: warme </a:t>
            </a:r>
            <a:r>
              <a:rPr lang="nl-NL" sz="1600" b="1" dirty="0" smtClean="0">
                <a:latin typeface="Flander"/>
                <a:ea typeface="ＭＳ Ｐゴシック" charset="-128"/>
              </a:rPr>
              <a:t>overdracht na schoolse opleiding</a:t>
            </a:r>
            <a:endParaRPr lang="nl-NL" sz="1600" b="1" dirty="0">
              <a:latin typeface="Flander"/>
              <a:ea typeface="ＭＳ Ｐゴシック" charset="-128"/>
            </a:endParaRPr>
          </a:p>
          <a:p>
            <a:pPr marL="381000" indent="-381000">
              <a:lnSpc>
                <a:spcPct val="80000"/>
              </a:lnSpc>
              <a:buFont typeface="Arial" charset="0"/>
              <a:buNone/>
              <a:defRPr/>
            </a:pPr>
            <a:r>
              <a:rPr lang="nl-NL" sz="1600" dirty="0">
                <a:latin typeface="Flander"/>
                <a:ea typeface="ＭＳ Ｐゴシック" charset="-128"/>
              </a:rPr>
              <a:t>	</a:t>
            </a:r>
            <a:r>
              <a:rPr lang="nl-NL" sz="1600" dirty="0" smtClean="0">
                <a:latin typeface="Flander"/>
                <a:ea typeface="ＭＳ Ｐゴシック" charset="-128"/>
              </a:rPr>
              <a:t>Bij einde deeltijdse schoolopleiding</a:t>
            </a:r>
            <a:r>
              <a:rPr lang="nl-NL" sz="1600" dirty="0">
                <a:latin typeface="Flander"/>
                <a:ea typeface="ＭＳ Ｐゴシック" charset="-128"/>
              </a:rPr>
              <a:t> </a:t>
            </a:r>
            <a:r>
              <a:rPr lang="nl-NL" sz="1600" dirty="0" smtClean="0">
                <a:latin typeface="Flander"/>
                <a:ea typeface="ＭＳ Ｐゴシック" charset="-128"/>
              </a:rPr>
              <a:t>warme overdracht trajectbegeleider school naar trajectbegeleider VDAB</a:t>
            </a:r>
            <a:r>
              <a:rPr lang="nl-BE" sz="1600" dirty="0">
                <a:solidFill>
                  <a:schemeClr val="tx1">
                    <a:lumMod val="65000"/>
                    <a:lumOff val="35000"/>
                  </a:schemeClr>
                </a:solidFill>
                <a:latin typeface="Flander"/>
                <a:ea typeface="ＭＳ Ｐゴシック" charset="-128"/>
              </a:rPr>
              <a:t>.</a:t>
            </a:r>
            <a:endParaRPr lang="nl-NL" sz="1600" dirty="0" smtClean="0">
              <a:latin typeface="Flander"/>
              <a:ea typeface="ＭＳ Ｐゴシック" charset="-128"/>
            </a:endParaRPr>
          </a:p>
        </p:txBody>
      </p:sp>
    </p:spTree>
    <p:extLst>
      <p:ext uri="{BB962C8B-B14F-4D97-AF65-F5344CB8AC3E}">
        <p14:creationId xmlns:p14="http://schemas.microsoft.com/office/powerpoint/2010/main" val="4223354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281354" y="893519"/>
            <a:ext cx="6705599" cy="423862"/>
          </a:xfrm>
        </p:spPr>
        <p:txBody>
          <a:bodyPr/>
          <a:lstStyle/>
          <a:p>
            <a:r>
              <a:rPr lang="nl-BE" sz="1800" b="1" dirty="0" smtClean="0">
                <a:solidFill>
                  <a:srgbClr val="0070C0"/>
                </a:solidFill>
                <a:latin typeface="Flander"/>
                <a:ea typeface="ＭＳ Ｐゴシック" charset="-128"/>
              </a:rPr>
              <a:t>2.1.1. Studie- </a:t>
            </a:r>
            <a:r>
              <a:rPr lang="nl-BE" sz="1800" b="1" dirty="0">
                <a:solidFill>
                  <a:srgbClr val="0070C0"/>
                </a:solidFill>
                <a:latin typeface="Flander"/>
                <a:ea typeface="ＭＳ Ｐゴシック" charset="-128"/>
              </a:rPr>
              <a:t>en beroepskeuze, intrede op de arbeidsmarkt</a:t>
            </a:r>
            <a:endParaRPr lang="nl-BE" sz="1800" dirty="0" smtClean="0">
              <a:solidFill>
                <a:srgbClr val="0070C0"/>
              </a:solidFill>
              <a:latin typeface="Flander"/>
            </a:endParaRPr>
          </a:p>
        </p:txBody>
      </p:sp>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9010636-6FB4-4AD6-8CC3-9407D79BD20B}" type="slidenum">
              <a:rPr lang="nl-BE">
                <a:solidFill>
                  <a:schemeClr val="accent2"/>
                </a:solidFill>
              </a:rPr>
              <a:pPr/>
              <a:t>9</a:t>
            </a:fld>
            <a:endParaRPr lang="nl-BE">
              <a:solidFill>
                <a:schemeClr val="accent2"/>
              </a:solidFill>
            </a:endParaRPr>
          </a:p>
        </p:txBody>
      </p:sp>
      <p:sp>
        <p:nvSpPr>
          <p:cNvPr id="16390" name="Tijdelijke aanduiding voor voettekst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nl-BE" dirty="0" smtClean="0">
                <a:solidFill>
                  <a:schemeClr val="accent1"/>
                </a:solidFill>
              </a:rPr>
              <a:t>2.1. Aanbod i.s.m. onderwijs</a:t>
            </a:r>
            <a:endParaRPr lang="nl-BE" dirty="0">
              <a:solidFill>
                <a:schemeClr val="accent1"/>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378" t="15378" r="15140" b="7909"/>
          <a:stretch/>
        </p:blipFill>
        <p:spPr bwMode="auto">
          <a:xfrm>
            <a:off x="269631" y="1266092"/>
            <a:ext cx="7666892" cy="5484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588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VDAB_v2 PC">
  <a:themeElements>
    <a:clrScheme name="VDAB">
      <a:dk1>
        <a:sysClr val="windowText" lastClr="000000"/>
      </a:dk1>
      <a:lt1>
        <a:sysClr val="window" lastClr="FFFFFF"/>
      </a:lt1>
      <a:dk2>
        <a:srgbClr val="44546A"/>
      </a:dk2>
      <a:lt2>
        <a:srgbClr val="E7E6E6"/>
      </a:lt2>
      <a:accent1>
        <a:srgbClr val="0F3066"/>
      </a:accent1>
      <a:accent2>
        <a:srgbClr val="0576C2"/>
      </a:accent2>
      <a:accent3>
        <a:srgbClr val="E9E6D7"/>
      </a:accent3>
      <a:accent4>
        <a:srgbClr val="FFC000"/>
      </a:accent4>
      <a:accent5>
        <a:srgbClr val="4472C4"/>
      </a:accent5>
      <a:accent6>
        <a:srgbClr val="70AD47"/>
      </a:accent6>
      <a:hlink>
        <a:srgbClr val="0563C1"/>
      </a:hlink>
      <a:folHlink>
        <a:srgbClr val="954F72"/>
      </a:folHlink>
    </a:clrScheme>
    <a:fontScheme name="Kantoor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PT VDAB_v2 PC.potx" id="{54A77AFE-CB9E-490F-97E4-F6107DA16E6F}" vid="{0D4F0C6D-2877-42A4-8422-7CB6EFDC5C66}"/>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PT VDAB_v2 PC.potx" id="{54A77AFE-CB9E-490F-97E4-F6107DA16E6F}" vid="{6D925FB2-319C-47C0-9745-5224EAC33993}"/>
    </a:ext>
  </a:extLst>
</a:theme>
</file>

<file path=ppt/theme/theme3.xml><?xml version="1.0" encoding="utf-8"?>
<a:theme xmlns:a="http://schemas.openxmlformats.org/drawingml/2006/main" name="1_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PT VDAB_v2 PC.potx" id="{54A77AFE-CB9E-490F-97E4-F6107DA16E6F}" vid="{4133BC26-73A7-45E3-8F72-516EADD14334}"/>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VDAB_v2 PC</Template>
  <TotalTime>1084</TotalTime>
  <Words>1662</Words>
  <Application>Microsoft Office PowerPoint</Application>
  <PresentationFormat>Diavoorstelling (4:3)</PresentationFormat>
  <Paragraphs>238</Paragraphs>
  <Slides>21</Slides>
  <Notes>21</Notes>
  <HiddenSlides>0</HiddenSlides>
  <MMClips>0</MMClips>
  <ScaleCrop>false</ScaleCrop>
  <HeadingPairs>
    <vt:vector size="4" baseType="variant">
      <vt:variant>
        <vt:lpstr>Thema</vt:lpstr>
      </vt:variant>
      <vt:variant>
        <vt:i4>3</vt:i4>
      </vt:variant>
      <vt:variant>
        <vt:lpstr>Diatitels</vt:lpstr>
      </vt:variant>
      <vt:variant>
        <vt:i4>21</vt:i4>
      </vt:variant>
    </vt:vector>
  </HeadingPairs>
  <TitlesOfParts>
    <vt:vector size="24" baseType="lpstr">
      <vt:lpstr>PPT VDAB_v2 PC</vt:lpstr>
      <vt:lpstr>Aangepast ontwerp</vt:lpstr>
      <vt:lpstr>1_Aangepast ontwerp</vt:lpstr>
      <vt:lpstr>Youth empowered by Skills</vt:lpstr>
      <vt:lpstr>Cijfers en trends</vt:lpstr>
      <vt:lpstr>PowerPoint-presentatie</vt:lpstr>
      <vt:lpstr>PowerPoint-presentatie</vt:lpstr>
      <vt:lpstr>PowerPoint-presentatie</vt:lpstr>
      <vt:lpstr>VDAB aanbod</vt:lpstr>
      <vt:lpstr>PowerPoint-presentatie</vt:lpstr>
      <vt:lpstr>2.1.1. Studie- en beroepskeuze, intrede op de arbeidsmarkt</vt:lpstr>
      <vt:lpstr>2.1.1. Studie- en beroepskeuze, intrede op de arbeidsmarkt</vt:lpstr>
      <vt:lpstr>2.1.1.Studie- en beroepskeuze, intrede op de arbeidsmarkt</vt:lpstr>
      <vt:lpstr>2.1.1. Competentie- en kwalificatiewerving</vt:lpstr>
      <vt:lpstr>2.2. Specifiek VDAB-aanbod</vt:lpstr>
      <vt:lpstr>2.2.1. Het Jeugdwerkplan/Youth Guarantee</vt:lpstr>
      <vt:lpstr>PowerPoint-presentatie</vt:lpstr>
      <vt:lpstr>2.2.4. Voortrajecten kwetsbare doelgroepen</vt:lpstr>
      <vt:lpstr>2.2.5. E-tools en workshops</vt:lpstr>
      <vt:lpstr>Jongerenparticipatie en co-creatie</vt:lpstr>
      <vt:lpstr>3. Jongerenparticipatie</vt:lpstr>
      <vt:lpstr>Om dit alles te realiseren …</vt:lpstr>
      <vt:lpstr>4. Om dit alles te kunnen realiseren: </vt:lpstr>
      <vt:lpstr>Bedankt</vt:lpstr>
    </vt:vector>
  </TitlesOfParts>
  <Company>VDAB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VMEYFROO</dc:creator>
  <cp:lastModifiedBy>VMEYFROO</cp:lastModifiedBy>
  <cp:revision>51</cp:revision>
  <dcterms:created xsi:type="dcterms:W3CDTF">2014-04-04T12:59:53Z</dcterms:created>
  <dcterms:modified xsi:type="dcterms:W3CDTF">2014-05-09T07:15:10Z</dcterms:modified>
</cp:coreProperties>
</file>